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87454"/>
            <a:ext cx="7556421" cy="1240393"/>
          </a:xfrm>
          <a:prstGeom prst="rect">
            <a:avLst/>
          </a:prstGeom>
          <a:noFill/>
          <a:ln/>
        </p:spPr>
        <p:txBody>
          <a:bodyPr wrap="none" lIns="0" tIns="0" rIns="0" bIns="0" rtlCol="0" anchor="t"/>
          <a:lstStyle/>
          <a:p>
            <a:pPr algn="l" indent="0" marL="0">
              <a:lnSpc>
                <a:spcPts val="9750"/>
              </a:lnSpc>
              <a:buNone/>
            </a:pPr>
            <a:r>
              <a:rPr lang="en-US" sz="7800" b="1" dirty="0">
                <a:solidFill>
                  <a:srgbClr val="FFF8F5"/>
                </a:solidFill>
                <a:latin typeface="Noto Serif HK Bold" pitchFamily="34" charset="0"/>
                <a:ea typeface="Noto Serif HK Bold" pitchFamily="34" charset="-122"/>
                <a:cs typeface="Noto Serif HK Bold" pitchFamily="34" charset="-120"/>
              </a:rPr>
              <a:t>AutoShield</a:t>
            </a:r>
            <a:endParaRPr lang="en-US" sz="7800" dirty="0"/>
          </a:p>
        </p:txBody>
      </p:sp>
      <p:sp>
        <p:nvSpPr>
          <p:cNvPr id="4" name="Text 1"/>
          <p:cNvSpPr/>
          <p:nvPr/>
        </p:nvSpPr>
        <p:spPr>
          <a:xfrm>
            <a:off x="793790" y="4025503"/>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2"/>
          <p:cNvSpPr/>
          <p:nvPr/>
        </p:nvSpPr>
        <p:spPr>
          <a:xfrm>
            <a:off x="793790" y="4566285"/>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793790" y="5107067"/>
            <a:ext cx="7556421" cy="635079"/>
          </a:xfrm>
          <a:prstGeom prst="rect">
            <a:avLst/>
          </a:prstGeom>
          <a:noFill/>
          <a:ln/>
        </p:spPr>
        <p:txBody>
          <a:bodyPr wrap="square" lIns="0" tIns="0" rIns="0" bIns="0" rtlCol="0" anchor="t"/>
          <a:lstStyle/>
          <a:p>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Real-Time Cloud Misconfiguration Detection &amp; Intelligent Alerting</a:t>
            </a:r>
            <a:pPr algn="l" indent="0" marL="0">
              <a:lnSpc>
                <a:spcPts val="2500"/>
              </a:lnSpc>
              <a:buNone/>
            </a:pPr>
            <a:pPr algn="l" indent="0" marL="0">
              <a:lnSpc>
                <a:spcPts val="2500"/>
              </a:lnSpc>
              <a:buNone/>
            </a:pPr>
            <a:r>
              <a:rPr lang="en-US" sz="1550" i="1" dirty="0">
                <a:solidFill>
                  <a:srgbClr val="D3C9C5"/>
                </a:solidFill>
                <a:latin typeface="Noto Serif HK" pitchFamily="34" charset="0"/>
                <a:ea typeface="Noto Serif HK" pitchFamily="34" charset="-122"/>
                <a:cs typeface="Noto Serif HK" pitchFamily="34" charset="-120"/>
              </a:rPr>
              <a:t>Serverless | Scalable | Secure | Ready for Production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5542" y="361950"/>
            <a:ext cx="5424130" cy="410527"/>
          </a:xfrm>
          <a:prstGeom prst="rect">
            <a:avLst/>
          </a:prstGeom>
          <a:noFill/>
          <a:ln/>
        </p:spPr>
        <p:txBody>
          <a:bodyPr wrap="none" lIns="0" tIns="0" rIns="0" bIns="0" rtlCol="0" anchor="t"/>
          <a:lstStyle/>
          <a:p>
            <a:pPr algn="l" indent="0" marL="0">
              <a:lnSpc>
                <a:spcPts val="3200"/>
              </a:lnSpc>
              <a:buNone/>
            </a:pPr>
            <a:r>
              <a:rPr lang="en-US" sz="2550" b="1" dirty="0">
                <a:solidFill>
                  <a:srgbClr val="FFF8F5"/>
                </a:solidFill>
                <a:latin typeface="Noto Serif HK Bold" pitchFamily="34" charset="0"/>
                <a:ea typeface="Noto Serif HK Bold" pitchFamily="34" charset="-122"/>
                <a:cs typeface="Noto Serif HK Bold" pitchFamily="34" charset="-120"/>
              </a:rPr>
              <a:t>AutoShield: Project Architecture</a:t>
            </a:r>
            <a:endParaRPr lang="en-US" sz="2550" dirty="0"/>
          </a:p>
        </p:txBody>
      </p:sp>
      <p:pic>
        <p:nvPicPr>
          <p:cNvPr id="3" name="Image 0" descr="preencoded.png">    </p:cNvPr>
          <p:cNvPicPr>
            <a:picLocks noChangeAspect="1"/>
          </p:cNvPicPr>
          <p:nvPr/>
        </p:nvPicPr>
        <p:blipFill>
          <a:blip r:embed="rId1"/>
          <a:stretch>
            <a:fillRect/>
          </a:stretch>
        </p:blipFill>
        <p:spPr>
          <a:xfrm>
            <a:off x="525542" y="1035248"/>
            <a:ext cx="9985653" cy="68322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1852" y="365641"/>
            <a:ext cx="3740110" cy="415528"/>
          </a:xfrm>
          <a:prstGeom prst="rect">
            <a:avLst/>
          </a:prstGeom>
          <a:noFill/>
          <a:ln/>
        </p:spPr>
        <p:txBody>
          <a:bodyPr wrap="none" lIns="0" tIns="0" rIns="0" bIns="0" rtlCol="0" anchor="t"/>
          <a:lstStyle/>
          <a:p>
            <a:pPr algn="l" indent="0" marL="0">
              <a:lnSpc>
                <a:spcPts val="3250"/>
              </a:lnSpc>
              <a:buNone/>
            </a:pPr>
            <a:r>
              <a:rPr lang="en-US" sz="2600" b="1" dirty="0">
                <a:solidFill>
                  <a:srgbClr val="FFF8F5"/>
                </a:solidFill>
                <a:latin typeface="Noto Serif HK Bold" pitchFamily="34" charset="0"/>
                <a:ea typeface="Noto Serif HK Bold" pitchFamily="34" charset="-122"/>
                <a:cs typeface="Noto Serif HK Bold" pitchFamily="34" charset="-120"/>
              </a:rPr>
              <a:t>Future Enhancements</a:t>
            </a:r>
            <a:endParaRPr lang="en-US" sz="2600" dirty="0"/>
          </a:p>
        </p:txBody>
      </p:sp>
      <p:sp>
        <p:nvSpPr>
          <p:cNvPr id="3" name="Text 1"/>
          <p:cNvSpPr/>
          <p:nvPr/>
        </p:nvSpPr>
        <p:spPr>
          <a:xfrm>
            <a:off x="531852" y="1047036"/>
            <a:ext cx="13566696" cy="212765"/>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AutoShield is designed for continuous evolution, with exciting future enhancements planned to extend its capabilities and user experience.</a:t>
            </a:r>
            <a:endParaRPr lang="en-US" sz="1000" dirty="0"/>
          </a:p>
        </p:txBody>
      </p:sp>
      <p:sp>
        <p:nvSpPr>
          <p:cNvPr id="4" name="Text 2"/>
          <p:cNvSpPr/>
          <p:nvPr/>
        </p:nvSpPr>
        <p:spPr>
          <a:xfrm>
            <a:off x="531852" y="1529001"/>
            <a:ext cx="6621185" cy="425529"/>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D3C9C5"/>
                </a:solidFill>
                <a:latin typeface="Noto Serif HK" pitchFamily="34" charset="0"/>
                <a:ea typeface="Noto Serif HK" pitchFamily="34" charset="-122"/>
                <a:cs typeface="Noto Serif HK" pitchFamily="34" charset="-120"/>
              </a:rPr>
              <a:t>Auto-Remediation Module:</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Implement automatic fixes for common misconfigurations, e.g., setting public S3 buckets back to private.</a:t>
            </a:r>
            <a:endParaRPr lang="en-US" sz="1000" dirty="0"/>
          </a:p>
        </p:txBody>
      </p:sp>
      <p:sp>
        <p:nvSpPr>
          <p:cNvPr id="5" name="Text 3"/>
          <p:cNvSpPr/>
          <p:nvPr/>
        </p:nvSpPr>
        <p:spPr>
          <a:xfrm>
            <a:off x="531852" y="2000964"/>
            <a:ext cx="6621185" cy="425529"/>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D3C9C5"/>
                </a:solidFill>
                <a:latin typeface="Noto Serif HK" pitchFamily="34" charset="0"/>
                <a:ea typeface="Noto Serif HK" pitchFamily="34" charset="-122"/>
                <a:cs typeface="Noto Serif HK" pitchFamily="34" charset="-120"/>
              </a:rPr>
              <a:t>Slack Alert Integration:</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Integrate with Slack for real-time team notifications, providing a more collaborative alerting mechanism.</a:t>
            </a:r>
            <a:endParaRPr lang="en-US" sz="1000" dirty="0"/>
          </a:p>
        </p:txBody>
      </p:sp>
      <p:sp>
        <p:nvSpPr>
          <p:cNvPr id="6" name="Text 4"/>
          <p:cNvSpPr/>
          <p:nvPr/>
        </p:nvSpPr>
        <p:spPr>
          <a:xfrm>
            <a:off x="531852" y="2472928"/>
            <a:ext cx="6621185" cy="425529"/>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D3C9C5"/>
                </a:solidFill>
                <a:latin typeface="Noto Serif HK" pitchFamily="34" charset="0"/>
                <a:ea typeface="Noto Serif HK" pitchFamily="34" charset="-122"/>
                <a:cs typeface="Noto Serif HK" pitchFamily="34" charset="-120"/>
              </a:rPr>
              <a:t>DynbDashboard (DynamoDB-powered UI):</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Develop a user interface to visualize violations, trends, and compliance posture, built directly on DynamoDB data.</a:t>
            </a:r>
            <a:endParaRPr lang="en-US" sz="1000" dirty="0"/>
          </a:p>
        </p:txBody>
      </p:sp>
      <p:sp>
        <p:nvSpPr>
          <p:cNvPr id="7" name="Text 5"/>
          <p:cNvSpPr/>
          <p:nvPr/>
        </p:nvSpPr>
        <p:spPr>
          <a:xfrm>
            <a:off x="531852" y="2944892"/>
            <a:ext cx="6621185" cy="425529"/>
          </a:xfrm>
          <a:prstGeom prst="rect">
            <a:avLst/>
          </a:prstGeom>
          <a:noFill/>
          <a:ln/>
        </p:spPr>
        <p:txBody>
          <a:bodyPr wrap="square" lIns="0" tIns="0" rIns="0" bIns="0" rtlCol="0" anchor="t"/>
          <a:lstStyle/>
          <a:p>
            <a:pPr algn="l" marL="342900" indent="-342900">
              <a:lnSpc>
                <a:spcPts val="1650"/>
              </a:lnSpc>
              <a:buSzPct val="100000"/>
              <a:buChar char="•"/>
            </a:pPr>
            <a:r>
              <a:rPr lang="en-US" sz="1000" b="1" dirty="0">
                <a:solidFill>
                  <a:srgbClr val="D3C9C5"/>
                </a:solidFill>
                <a:latin typeface="Noto Serif HK" pitchFamily="34" charset="0"/>
                <a:ea typeface="Noto Serif HK" pitchFamily="34" charset="-122"/>
                <a:cs typeface="Noto Serif HK" pitchFamily="34" charset="-120"/>
              </a:rPr>
              <a:t>Full IaC Deployment (SAM/CDK):</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Provide complete Infrastructure as Code templates using AWS SAM or CDK for easy, repeatable deployment across accounts.</a:t>
            </a:r>
            <a:endParaRPr lang="en-US" sz="1000" dirty="0"/>
          </a:p>
        </p:txBody>
      </p:sp>
      <p:sp>
        <p:nvSpPr>
          <p:cNvPr id="8" name="Text 6"/>
          <p:cNvSpPr/>
          <p:nvPr/>
        </p:nvSpPr>
        <p:spPr>
          <a:xfrm>
            <a:off x="7484983" y="1529001"/>
            <a:ext cx="6621185" cy="212765"/>
          </a:xfrm>
          <a:prstGeom prst="rect">
            <a:avLst/>
          </a:prstGeom>
          <a:noFill/>
          <a:ln/>
        </p:spPr>
        <p:txBody>
          <a:bodyPr wrap="none" lIns="0" tIns="0" rIns="0" bIns="0" rtlCol="0" anchor="t"/>
          <a:lstStyle/>
          <a:p>
            <a:pPr algn="l" indent="0" marL="0">
              <a:lnSpc>
                <a:spcPts val="1650"/>
              </a:lnSpc>
              <a:buNone/>
            </a:pPr>
            <a:endParaRPr lang="en-US" sz="1000" dirty="0"/>
          </a:p>
        </p:txBody>
      </p:sp>
      <p:pic>
        <p:nvPicPr>
          <p:cNvPr id="9" name="Image 0" descr="preencoded.png">    </p:cNvPr>
          <p:cNvPicPr>
            <a:picLocks noChangeAspect="1"/>
          </p:cNvPicPr>
          <p:nvPr/>
        </p:nvPicPr>
        <p:blipFill>
          <a:blip r:embed="rId1"/>
          <a:stretch>
            <a:fillRect/>
          </a:stretch>
        </p:blipFill>
        <p:spPr>
          <a:xfrm>
            <a:off x="7484983" y="1891308"/>
            <a:ext cx="6621185" cy="6621185"/>
          </a:xfrm>
          <a:prstGeom prst="rect">
            <a:avLst/>
          </a:prstGeom>
        </p:spPr>
      </p:pic>
      <p:sp>
        <p:nvSpPr>
          <p:cNvPr id="10" name="Shape 7"/>
          <p:cNvSpPr/>
          <p:nvPr/>
        </p:nvSpPr>
        <p:spPr>
          <a:xfrm>
            <a:off x="531852" y="8878039"/>
            <a:ext cx="13566696" cy="24170"/>
          </a:xfrm>
          <a:prstGeom prst="rect">
            <a:avLst/>
          </a:prstGeom>
          <a:solidFill>
            <a:srgbClr val="D3C9C5">
              <a:alpha val="50000"/>
            </a:srgbClr>
          </a:solidFill>
          <a:ln/>
        </p:spPr>
      </p:sp>
      <p:sp>
        <p:nvSpPr>
          <p:cNvPr id="11" name="Text 8"/>
          <p:cNvSpPr/>
          <p:nvPr/>
        </p:nvSpPr>
        <p:spPr>
          <a:xfrm>
            <a:off x="531852" y="9051727"/>
            <a:ext cx="13566696" cy="212765"/>
          </a:xfrm>
          <a:prstGeom prst="rect">
            <a:avLst/>
          </a:prstGeom>
          <a:noFill/>
          <a:ln/>
        </p:spPr>
        <p:txBody>
          <a:bodyPr wrap="none" lIns="0" tIns="0" rIns="0" bIns="0" rtlCol="0" anchor="t"/>
          <a:lstStyle/>
          <a:p>
            <a:pPr algn="l" indent="0" marL="0">
              <a:lnSpc>
                <a:spcPts val="1650"/>
              </a:lnSpc>
              <a:buNone/>
            </a:pP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6582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CONCLUSION</a:t>
            </a:r>
            <a:endParaRPr lang="en-US" sz="3900" dirty="0"/>
          </a:p>
        </p:txBody>
      </p:sp>
      <p:sp>
        <p:nvSpPr>
          <p:cNvPr id="3" name="Text 1"/>
          <p:cNvSpPr/>
          <p:nvPr/>
        </p:nvSpPr>
        <p:spPr>
          <a:xfrm>
            <a:off x="1091446" y="2105978"/>
            <a:ext cx="12745164" cy="317540"/>
          </a:xfrm>
          <a:prstGeom prst="rect">
            <a:avLst/>
          </a:prstGeom>
          <a:noFill/>
          <a:ln/>
        </p:spPr>
        <p:txBody>
          <a:bodyPr wrap="non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“AutoShield isn’t just a project — it’s a real-world cloud defense mechanism.”</a:t>
            </a:r>
            <a:endParaRPr lang="en-US" sz="1550" dirty="0"/>
          </a:p>
        </p:txBody>
      </p:sp>
      <p:sp>
        <p:nvSpPr>
          <p:cNvPr id="4" name="Shape 2"/>
          <p:cNvSpPr/>
          <p:nvPr/>
        </p:nvSpPr>
        <p:spPr>
          <a:xfrm>
            <a:off x="793790" y="1882735"/>
            <a:ext cx="22860" cy="764024"/>
          </a:xfrm>
          <a:prstGeom prst="rect">
            <a:avLst/>
          </a:prstGeom>
          <a:solidFill>
            <a:srgbClr val="E2C2B3"/>
          </a:solidFill>
          <a:ln/>
        </p:spPr>
      </p:sp>
      <p:sp>
        <p:nvSpPr>
          <p:cNvPr id="5" name="Text 3"/>
          <p:cNvSpPr/>
          <p:nvPr/>
        </p:nvSpPr>
        <p:spPr>
          <a:xfrm>
            <a:off x="793790" y="2870002"/>
            <a:ext cx="13042821" cy="34040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100% Serverless</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 no maintenance, no overhead</a:t>
            </a:r>
            <a:endParaRPr lang="en-US" sz="1550" dirty="0"/>
          </a:p>
        </p:txBody>
      </p:sp>
      <p:sp>
        <p:nvSpPr>
          <p:cNvPr id="6" name="Text 4"/>
          <p:cNvSpPr/>
          <p:nvPr/>
        </p:nvSpPr>
        <p:spPr>
          <a:xfrm>
            <a:off x="793790" y="3279815"/>
            <a:ext cx="13042821" cy="34040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Real-time</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 responds instantly to critical misconfigurations</a:t>
            </a:r>
            <a:endParaRPr lang="en-US" sz="1550" dirty="0"/>
          </a:p>
        </p:txBody>
      </p:sp>
      <p:sp>
        <p:nvSpPr>
          <p:cNvPr id="7" name="Text 5"/>
          <p:cNvSpPr/>
          <p:nvPr/>
        </p:nvSpPr>
        <p:spPr>
          <a:xfrm>
            <a:off x="793790" y="3689628"/>
            <a:ext cx="13042821" cy="34040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Modular &amp; Scalable</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 plug-and-play in any AWS environment</a:t>
            </a:r>
            <a:endParaRPr lang="en-US" sz="1550" dirty="0"/>
          </a:p>
        </p:txBody>
      </p:sp>
      <p:sp>
        <p:nvSpPr>
          <p:cNvPr id="8" name="Text 6"/>
          <p:cNvSpPr/>
          <p:nvPr/>
        </p:nvSpPr>
        <p:spPr>
          <a:xfrm>
            <a:off x="793790" y="4099441"/>
            <a:ext cx="13042821" cy="34040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Secure by Design</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 principle of least privilege enforced throughout</a:t>
            </a:r>
            <a:endParaRPr lang="en-US" sz="1550" dirty="0"/>
          </a:p>
        </p:txBody>
      </p:sp>
      <p:sp>
        <p:nvSpPr>
          <p:cNvPr id="9" name="Text 7"/>
          <p:cNvSpPr/>
          <p:nvPr/>
        </p:nvSpPr>
        <p:spPr>
          <a:xfrm>
            <a:off x="793790" y="4509254"/>
            <a:ext cx="13042821" cy="34040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Built to Learn, Deploy, and Impress</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 from classrooms to production</a:t>
            </a:r>
            <a:endParaRPr lang="en-US" sz="1550" dirty="0"/>
          </a:p>
        </p:txBody>
      </p:sp>
      <p:sp>
        <p:nvSpPr>
          <p:cNvPr id="10" name="Text 8"/>
          <p:cNvSpPr/>
          <p:nvPr/>
        </p:nvSpPr>
        <p:spPr>
          <a:xfrm>
            <a:off x="793790" y="5072896"/>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1" name="Text 9"/>
          <p:cNvSpPr/>
          <p:nvPr/>
        </p:nvSpPr>
        <p:spPr>
          <a:xfrm>
            <a:off x="793790" y="5688092"/>
            <a:ext cx="2977039" cy="40255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Noto Serif HK Bold" pitchFamily="34" charset="0"/>
                <a:ea typeface="Noto Serif HK Bold" pitchFamily="34" charset="-122"/>
                <a:cs typeface="Noto Serif HK Bold" pitchFamily="34" charset="-120"/>
              </a:rPr>
              <a:t>📧</a:t>
            </a:r>
            <a:pPr algn="l" indent="0" marL="0">
              <a:lnSpc>
                <a:spcPts val="2900"/>
              </a:lnSpc>
              <a:buNone/>
            </a:pPr>
            <a:r>
              <a:rPr lang="en-US" sz="2300" b="1" dirty="0">
                <a:solidFill>
                  <a:srgbClr val="FFF8F5"/>
                </a:solidFill>
                <a:latin typeface="Noto Serif HK Bold" pitchFamily="34" charset="0"/>
                <a:ea typeface="Noto Serif HK Bold" pitchFamily="34" charset="-122"/>
                <a:cs typeface="Noto Serif HK Bold" pitchFamily="34" charset="-120"/>
              </a:rPr>
              <a:t> Contact</a:t>
            </a:r>
            <a:endParaRPr lang="en-US" sz="2300" dirty="0"/>
          </a:p>
        </p:txBody>
      </p:sp>
      <p:sp>
        <p:nvSpPr>
          <p:cNvPr id="12" name="Text 10"/>
          <p:cNvSpPr/>
          <p:nvPr/>
        </p:nvSpPr>
        <p:spPr>
          <a:xfrm>
            <a:off x="793790" y="6388298"/>
            <a:ext cx="13042821" cy="975479"/>
          </a:xfrm>
          <a:prstGeom prst="rect">
            <a:avLst/>
          </a:prstGeom>
          <a:noFill/>
          <a:ln/>
        </p:spPr>
        <p:txBody>
          <a:bodyPr wrap="square" lIns="0" tIns="0" rIns="0" bIns="0" rtlCol="0" anchor="t"/>
          <a:lstStyle/>
          <a:p>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Manas Gantait</a:t>
            </a:r>
            <a:pPr algn="l" indent="0" marL="0">
              <a:lnSpc>
                <a:spcPts val="2500"/>
              </a:lnSpc>
              <a:buNone/>
            </a:pPr>
            <a:pPr algn="l" indent="0" marL="0">
              <a:lnSpc>
                <a:spcPts val="2500"/>
              </a:lnSpc>
              <a:buNone/>
            </a:pPr>
            <a:r>
              <a:rPr lang="en-US" sz="1550" i="1" dirty="0">
                <a:solidFill>
                  <a:srgbClr val="D3C9C5"/>
                </a:solidFill>
                <a:latin typeface="Noto Serif HK" pitchFamily="34" charset="0"/>
                <a:ea typeface="Noto Serif HK" pitchFamily="34" charset="-122"/>
                <a:cs typeface="Noto Serif HK" pitchFamily="34" charset="-120"/>
              </a:rPr>
              <a:t>Aspiring Cloud &amp; DevSecOps Engineer</a:t>
            </a:r>
            <a:pPr algn="l" indent="0" marL="0">
              <a:lnSpc>
                <a:spcPts val="2500"/>
              </a:lnSpc>
              <a:buNone/>
            </a:pPr>
            <a:pPr algn="l" indent="0" marL="0">
              <a:lnSpc>
                <a:spcPts val="2500"/>
              </a:lnSpc>
              <a:buNone/>
            </a:pPr>
            <a:r>
              <a:rPr lang="en-US" sz="1550" dirty="0">
                <a:solidFill>
                  <a:srgbClr val="000000"/>
                </a:solidFill>
                <a:latin typeface="Noto Serif HK" pitchFamily="34" charset="0"/>
                <a:ea typeface="Noto Serif HK" pitchFamily="34" charset="-122"/>
                <a:cs typeface="Noto Serif HK" pitchFamily="34" charset="-120"/>
              </a:rPr>
              <a:t>📬</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a:t>
            </a:r>
            <a:pPr algn="l" indent="0" marL="0">
              <a:lnSpc>
                <a:spcPts val="2500"/>
              </a:lnSpc>
              <a:buNone/>
            </a:pPr>
            <a:r>
              <a:rPr lang="en-US" sz="1550" b="1" dirty="0">
                <a:solidFill>
                  <a:srgbClr val="D3C9C5"/>
                </a:solidFill>
                <a:latin typeface="Noto Serif HK" pitchFamily="34" charset="0"/>
                <a:ea typeface="Noto Serif HK" pitchFamily="34" charset="-122"/>
                <a:cs typeface="Noto Serif HK" pitchFamily="34" charset="-120"/>
              </a:rPr>
              <a:t>Email:</a:t>
            </a:r>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 imgantait@gmail.com</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1999" y="686514"/>
            <a:ext cx="13126402" cy="3007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3" name="Text 1"/>
          <p:cNvSpPr/>
          <p:nvPr/>
        </p:nvSpPr>
        <p:spPr>
          <a:xfrm>
            <a:off x="751999" y="1198721"/>
            <a:ext cx="13126402" cy="3007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4" name="Text 2"/>
          <p:cNvSpPr/>
          <p:nvPr/>
        </p:nvSpPr>
        <p:spPr>
          <a:xfrm>
            <a:off x="751999" y="1710928"/>
            <a:ext cx="13126402" cy="3007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5" name="Text 3"/>
          <p:cNvSpPr/>
          <p:nvPr/>
        </p:nvSpPr>
        <p:spPr>
          <a:xfrm>
            <a:off x="751999" y="2223135"/>
            <a:ext cx="13126402" cy="3007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6" name="Text 4"/>
          <p:cNvSpPr/>
          <p:nvPr/>
        </p:nvSpPr>
        <p:spPr>
          <a:xfrm>
            <a:off x="751999" y="2805827"/>
            <a:ext cx="13126402" cy="1762720"/>
          </a:xfrm>
          <a:prstGeom prst="rect">
            <a:avLst/>
          </a:prstGeom>
          <a:noFill/>
          <a:ln/>
        </p:spPr>
        <p:txBody>
          <a:bodyPr wrap="none" lIns="0" tIns="0" rIns="0" bIns="0" rtlCol="0" anchor="t"/>
          <a:lstStyle/>
          <a:p>
            <a:pPr algn="ctr" indent="0" marL="0">
              <a:lnSpc>
                <a:spcPts val="13850"/>
              </a:lnSpc>
              <a:buNone/>
            </a:pPr>
            <a:r>
              <a:rPr lang="en-US" sz="11100" b="1" dirty="0">
                <a:solidFill>
                  <a:srgbClr val="FFF8F5"/>
                </a:solidFill>
                <a:latin typeface="Noto Serif HK Bold" pitchFamily="34" charset="0"/>
                <a:ea typeface="Noto Serif HK Bold" pitchFamily="34" charset="-122"/>
                <a:cs typeface="Noto Serif HK Bold" pitchFamily="34" charset="-120"/>
              </a:rPr>
              <a:t>Thank You !</a:t>
            </a:r>
            <a:endParaRPr lang="en-US" sz="11100" dirty="0"/>
          </a:p>
        </p:txBody>
      </p:sp>
      <p:sp>
        <p:nvSpPr>
          <p:cNvPr id="7" name="Text 5"/>
          <p:cNvSpPr/>
          <p:nvPr/>
        </p:nvSpPr>
        <p:spPr>
          <a:xfrm>
            <a:off x="751999" y="4850487"/>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
        <p:nvSpPr>
          <p:cNvPr id="8" name="Text 6"/>
          <p:cNvSpPr/>
          <p:nvPr/>
        </p:nvSpPr>
        <p:spPr>
          <a:xfrm>
            <a:off x="751999" y="5362694"/>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
        <p:nvSpPr>
          <p:cNvPr id="9" name="Text 7"/>
          <p:cNvSpPr/>
          <p:nvPr/>
        </p:nvSpPr>
        <p:spPr>
          <a:xfrm>
            <a:off x="751999" y="5874901"/>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
        <p:nvSpPr>
          <p:cNvPr id="10" name="Text 8"/>
          <p:cNvSpPr/>
          <p:nvPr/>
        </p:nvSpPr>
        <p:spPr>
          <a:xfrm>
            <a:off x="751999" y="6387108"/>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
        <p:nvSpPr>
          <p:cNvPr id="11" name="Text 9"/>
          <p:cNvSpPr/>
          <p:nvPr/>
        </p:nvSpPr>
        <p:spPr>
          <a:xfrm>
            <a:off x="751999" y="6899315"/>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
        <p:nvSpPr>
          <p:cNvPr id="12" name="Text 10"/>
          <p:cNvSpPr/>
          <p:nvPr/>
        </p:nvSpPr>
        <p:spPr>
          <a:xfrm>
            <a:off x="751999" y="7411522"/>
            <a:ext cx="13126402" cy="300752"/>
          </a:xfrm>
          <a:prstGeom prst="rect">
            <a:avLst/>
          </a:prstGeom>
          <a:noFill/>
          <a:ln/>
        </p:spPr>
        <p:txBody>
          <a:bodyPr wrap="none" lIns="0" tIns="0" rIns="0" bIns="0" rtlCol="0" anchor="t"/>
          <a:lstStyle/>
          <a:p>
            <a:pPr algn="ctr" indent="0" marL="0">
              <a:lnSpc>
                <a:spcPts val="2350"/>
              </a:lnSpc>
              <a:buNone/>
            </a:pP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87905"/>
            <a:ext cx="12939236"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The Growing Challenge of Cloud Misconfigurations</a:t>
            </a:r>
            <a:endParaRPr lang="en-US" sz="3900" dirty="0"/>
          </a:p>
        </p:txBody>
      </p:sp>
      <p:sp>
        <p:nvSpPr>
          <p:cNvPr id="3" name="Text 1"/>
          <p:cNvSpPr/>
          <p:nvPr/>
        </p:nvSpPr>
        <p:spPr>
          <a:xfrm>
            <a:off x="793790" y="330481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In dynamic cloud environments, misconfigurations pose significant security risks. Accidental exposures, such as publicly accessible S3 buckets, overly permissive security groups, and misconfigured IAM roles, can lead to data breaches and compliance violations. A critical gap often exists in real-time visibility, leaving organizations vulnerable to these overlooked security flaws.</a:t>
            </a:r>
            <a:endParaRPr lang="en-US" sz="1550" dirty="0"/>
          </a:p>
        </p:txBody>
      </p:sp>
      <p:sp>
        <p:nvSpPr>
          <p:cNvPr id="4" name="Shape 2"/>
          <p:cNvSpPr/>
          <p:nvPr/>
        </p:nvSpPr>
        <p:spPr>
          <a:xfrm>
            <a:off x="793790" y="4480679"/>
            <a:ext cx="4215289" cy="1461016"/>
          </a:xfrm>
          <a:prstGeom prst="roundRect">
            <a:avLst>
              <a:gd name="adj" fmla="val 2038"/>
            </a:avLst>
          </a:prstGeom>
          <a:solidFill>
            <a:srgbClr val="5F5153"/>
          </a:solidFill>
          <a:ln/>
        </p:spPr>
      </p:sp>
      <p:sp>
        <p:nvSpPr>
          <p:cNvPr id="5" name="Text 3"/>
          <p:cNvSpPr/>
          <p:nvPr/>
        </p:nvSpPr>
        <p:spPr>
          <a:xfrm>
            <a:off x="992148" y="46790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Public S3 Buckets</a:t>
            </a:r>
            <a:endParaRPr lang="en-US" sz="1950" dirty="0"/>
          </a:p>
        </p:txBody>
      </p:sp>
      <p:sp>
        <p:nvSpPr>
          <p:cNvPr id="6" name="Text 4"/>
          <p:cNvSpPr/>
          <p:nvPr/>
        </p:nvSpPr>
        <p:spPr>
          <a:xfrm>
            <a:off x="992148" y="510825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Unintended public access to sensitive data stored in S3.</a:t>
            </a:r>
            <a:endParaRPr lang="en-US" sz="1550" dirty="0"/>
          </a:p>
        </p:txBody>
      </p:sp>
      <p:sp>
        <p:nvSpPr>
          <p:cNvPr id="7" name="Shape 5"/>
          <p:cNvSpPr/>
          <p:nvPr/>
        </p:nvSpPr>
        <p:spPr>
          <a:xfrm>
            <a:off x="5207437" y="4480679"/>
            <a:ext cx="4215408" cy="1461016"/>
          </a:xfrm>
          <a:prstGeom prst="roundRect">
            <a:avLst>
              <a:gd name="adj" fmla="val 2038"/>
            </a:avLst>
          </a:prstGeom>
          <a:solidFill>
            <a:srgbClr val="5F5153"/>
          </a:solidFill>
          <a:ln/>
        </p:spPr>
      </p:sp>
      <p:sp>
        <p:nvSpPr>
          <p:cNvPr id="8" name="Text 6"/>
          <p:cNvSpPr/>
          <p:nvPr/>
        </p:nvSpPr>
        <p:spPr>
          <a:xfrm>
            <a:off x="5405795" y="4679037"/>
            <a:ext cx="3465433"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Permissive Security Groups</a:t>
            </a:r>
            <a:endParaRPr lang="en-US" sz="1950" dirty="0"/>
          </a:p>
        </p:txBody>
      </p:sp>
      <p:sp>
        <p:nvSpPr>
          <p:cNvPr id="9" name="Text 7"/>
          <p:cNvSpPr/>
          <p:nvPr/>
        </p:nvSpPr>
        <p:spPr>
          <a:xfrm>
            <a:off x="5405795" y="5108258"/>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Security groups allowing broad, unnecessary inbound access.</a:t>
            </a:r>
            <a:endParaRPr lang="en-US" sz="1550" dirty="0"/>
          </a:p>
        </p:txBody>
      </p:sp>
      <p:sp>
        <p:nvSpPr>
          <p:cNvPr id="10" name="Shape 8"/>
          <p:cNvSpPr/>
          <p:nvPr/>
        </p:nvSpPr>
        <p:spPr>
          <a:xfrm>
            <a:off x="9621203" y="4480679"/>
            <a:ext cx="4215289" cy="1461016"/>
          </a:xfrm>
          <a:prstGeom prst="roundRect">
            <a:avLst>
              <a:gd name="adj" fmla="val 2038"/>
            </a:avLst>
          </a:prstGeom>
          <a:solidFill>
            <a:srgbClr val="5F5153"/>
          </a:solidFill>
          <a:ln/>
        </p:spPr>
      </p:sp>
      <p:sp>
        <p:nvSpPr>
          <p:cNvPr id="11" name="Text 9"/>
          <p:cNvSpPr/>
          <p:nvPr/>
        </p:nvSpPr>
        <p:spPr>
          <a:xfrm>
            <a:off x="9819561" y="4679037"/>
            <a:ext cx="3208973"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Misconfigured IAM Roles</a:t>
            </a:r>
            <a:endParaRPr lang="en-US" sz="1950" dirty="0"/>
          </a:p>
        </p:txBody>
      </p:sp>
      <p:sp>
        <p:nvSpPr>
          <p:cNvPr id="12" name="Text 10"/>
          <p:cNvSpPr/>
          <p:nvPr/>
        </p:nvSpPr>
        <p:spPr>
          <a:xfrm>
            <a:off x="9819561" y="510825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IAM roles with excessive permissions, violating least privilege.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166" y="387191"/>
            <a:ext cx="5743813" cy="440055"/>
          </a:xfrm>
          <a:prstGeom prst="rect">
            <a:avLst/>
          </a:prstGeom>
          <a:noFill/>
          <a:ln/>
        </p:spPr>
        <p:txBody>
          <a:bodyPr wrap="none" lIns="0" tIns="0" rIns="0" bIns="0" rtlCol="0" anchor="t"/>
          <a:lstStyle/>
          <a:p>
            <a:pPr algn="l" indent="0" marL="0">
              <a:lnSpc>
                <a:spcPts val="3450"/>
              </a:lnSpc>
              <a:buNone/>
            </a:pPr>
            <a:r>
              <a:rPr lang="en-US" sz="2750" b="1" dirty="0">
                <a:solidFill>
                  <a:srgbClr val="FFF8F5"/>
                </a:solidFill>
                <a:latin typeface="Noto Serif HK Bold" pitchFamily="34" charset="0"/>
                <a:ea typeface="Noto Serif HK Bold" pitchFamily="34" charset="-122"/>
                <a:cs typeface="Noto Serif HK Bold" pitchFamily="34" charset="-120"/>
              </a:rPr>
              <a:t>The Peril of Real-Time Exposure</a:t>
            </a:r>
            <a:endParaRPr lang="en-US" sz="2750" dirty="0"/>
          </a:p>
        </p:txBody>
      </p:sp>
      <p:sp>
        <p:nvSpPr>
          <p:cNvPr id="3" name="Text 1"/>
          <p:cNvSpPr/>
          <p:nvPr/>
        </p:nvSpPr>
        <p:spPr>
          <a:xfrm>
            <a:off x="563166" y="1108829"/>
            <a:ext cx="13504069" cy="675799"/>
          </a:xfrm>
          <a:prstGeom prst="rect">
            <a:avLst/>
          </a:prstGeom>
          <a:noFill/>
          <a:ln/>
        </p:spPr>
        <p:txBody>
          <a:bodyPr wrap="squar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A single misconfiguration can expose an organization to immediate threats. Imagine an S3 bucket containing customer data inadvertently becoming public, or an EC2 instance with an open port allowing unauthorized access. The time between misconfiguration and detection is a critical window for attackers. Real-time alerting is not just a feature; it's a necessity to prevent catastrophic data breaches.</a:t>
            </a:r>
            <a:endParaRPr lang="en-US" sz="1100" dirty="0"/>
          </a:p>
        </p:txBody>
      </p:sp>
      <p:pic>
        <p:nvPicPr>
          <p:cNvPr id="4" name="Image 0" descr="preencoded.png">    </p:cNvPr>
          <p:cNvPicPr>
            <a:picLocks noChangeAspect="1"/>
          </p:cNvPicPr>
          <p:nvPr/>
        </p:nvPicPr>
        <p:blipFill>
          <a:blip r:embed="rId1"/>
          <a:stretch>
            <a:fillRect/>
          </a:stretch>
        </p:blipFill>
        <p:spPr>
          <a:xfrm>
            <a:off x="563166" y="2101334"/>
            <a:ext cx="6580346" cy="6580346"/>
          </a:xfrm>
          <a:prstGeom prst="rect">
            <a:avLst/>
          </a:prstGeom>
        </p:spPr>
      </p:pic>
      <p:sp>
        <p:nvSpPr>
          <p:cNvPr id="5" name="Text 2"/>
          <p:cNvSpPr/>
          <p:nvPr/>
        </p:nvSpPr>
        <p:spPr>
          <a:xfrm>
            <a:off x="7494508" y="2083713"/>
            <a:ext cx="1760101" cy="219908"/>
          </a:xfrm>
          <a:prstGeom prst="rect">
            <a:avLst/>
          </a:prstGeom>
          <a:noFill/>
          <a:ln/>
        </p:spPr>
        <p:txBody>
          <a:bodyPr wrap="none" lIns="0" tIns="0" rIns="0" bIns="0" rtlCol="0" anchor="t"/>
          <a:lstStyle/>
          <a:p>
            <a:pPr algn="l" indent="0" marL="0">
              <a:lnSpc>
                <a:spcPts val="1700"/>
              </a:lnSpc>
              <a:buNone/>
            </a:pPr>
            <a:r>
              <a:rPr lang="en-US" sz="1350" b="1" dirty="0">
                <a:solidFill>
                  <a:srgbClr val="FFF8F5"/>
                </a:solidFill>
                <a:latin typeface="Noto Serif HK Bold" pitchFamily="34" charset="0"/>
                <a:ea typeface="Noto Serif HK Bold" pitchFamily="34" charset="-122"/>
                <a:cs typeface="Noto Serif HK Bold" pitchFamily="34" charset="-120"/>
              </a:rPr>
              <a:t>Public S3 Bucket:</a:t>
            </a:r>
            <a:endParaRPr lang="en-US" sz="1350" dirty="0"/>
          </a:p>
        </p:txBody>
      </p:sp>
      <p:sp>
        <p:nvSpPr>
          <p:cNvPr id="6" name="Text 3"/>
          <p:cNvSpPr/>
          <p:nvPr/>
        </p:nvSpPr>
        <p:spPr>
          <a:xfrm>
            <a:off x="7494508" y="2444353"/>
            <a:ext cx="6580346" cy="450533"/>
          </a:xfrm>
          <a:prstGeom prst="rect">
            <a:avLst/>
          </a:prstGeom>
          <a:noFill/>
          <a:ln/>
        </p:spPr>
        <p:txBody>
          <a:bodyPr wrap="squar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Customer data or proprietary code instantly exposed to the internet. Search engines or malicious actors can quickly discover and exploit these vulnerabilities.</a:t>
            </a:r>
            <a:endParaRPr lang="en-US" sz="1100" dirty="0"/>
          </a:p>
        </p:txBody>
      </p:sp>
      <p:sp>
        <p:nvSpPr>
          <p:cNvPr id="7" name="Text 4"/>
          <p:cNvSpPr/>
          <p:nvPr/>
        </p:nvSpPr>
        <p:spPr>
          <a:xfrm>
            <a:off x="7494508" y="3035618"/>
            <a:ext cx="1760101" cy="219908"/>
          </a:xfrm>
          <a:prstGeom prst="rect">
            <a:avLst/>
          </a:prstGeom>
          <a:noFill/>
          <a:ln/>
        </p:spPr>
        <p:txBody>
          <a:bodyPr wrap="none" lIns="0" tIns="0" rIns="0" bIns="0" rtlCol="0" anchor="t"/>
          <a:lstStyle/>
          <a:p>
            <a:pPr algn="l" indent="0" marL="0">
              <a:lnSpc>
                <a:spcPts val="1700"/>
              </a:lnSpc>
              <a:buNone/>
            </a:pPr>
            <a:r>
              <a:rPr lang="en-US" sz="1350" b="1" dirty="0">
                <a:solidFill>
                  <a:srgbClr val="FFF8F5"/>
                </a:solidFill>
                <a:latin typeface="Noto Serif HK Bold" pitchFamily="34" charset="0"/>
                <a:ea typeface="Noto Serif HK Bold" pitchFamily="34" charset="-122"/>
                <a:cs typeface="Noto Serif HK Bold" pitchFamily="34" charset="-120"/>
              </a:rPr>
              <a:t>Open EC2 Port:</a:t>
            </a:r>
            <a:endParaRPr lang="en-US" sz="1350" dirty="0"/>
          </a:p>
        </p:txBody>
      </p:sp>
      <p:sp>
        <p:nvSpPr>
          <p:cNvPr id="8" name="Text 5"/>
          <p:cNvSpPr/>
          <p:nvPr/>
        </p:nvSpPr>
        <p:spPr>
          <a:xfrm>
            <a:off x="7494508" y="3396258"/>
            <a:ext cx="6580346" cy="450533"/>
          </a:xfrm>
          <a:prstGeom prst="rect">
            <a:avLst/>
          </a:prstGeom>
          <a:noFill/>
          <a:ln/>
        </p:spPr>
        <p:txBody>
          <a:bodyPr wrap="squar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Unrestricted network access to critical application servers, potentially leading to system compromise and data exfiltration.</a:t>
            </a:r>
            <a:endParaRPr lang="en-US" sz="1100" dirty="0"/>
          </a:p>
        </p:txBody>
      </p:sp>
      <p:sp>
        <p:nvSpPr>
          <p:cNvPr id="9" name="Text 6"/>
          <p:cNvSpPr/>
          <p:nvPr/>
        </p:nvSpPr>
        <p:spPr>
          <a:xfrm>
            <a:off x="7494508" y="3987522"/>
            <a:ext cx="3374231" cy="219908"/>
          </a:xfrm>
          <a:prstGeom prst="rect">
            <a:avLst/>
          </a:prstGeom>
          <a:noFill/>
          <a:ln/>
        </p:spPr>
        <p:txBody>
          <a:bodyPr wrap="none" lIns="0" tIns="0" rIns="0" bIns="0" rtlCol="0" anchor="t"/>
          <a:lstStyle/>
          <a:p>
            <a:pPr algn="l" indent="0" marL="0">
              <a:lnSpc>
                <a:spcPts val="1700"/>
              </a:lnSpc>
              <a:buNone/>
            </a:pPr>
            <a:r>
              <a:rPr lang="en-US" sz="1350" b="1" dirty="0">
                <a:solidFill>
                  <a:srgbClr val="FFFFFF"/>
                </a:solidFill>
                <a:latin typeface="Noto Serif HK Bold" pitchFamily="34" charset="0"/>
                <a:ea typeface="Noto Serif HK Bold" pitchFamily="34" charset="-122"/>
                <a:cs typeface="Noto Serif HK Bold" pitchFamily="34" charset="-120"/>
              </a:rPr>
              <a:t>IAM (Identity &amp; Access Management):</a:t>
            </a:r>
            <a:endParaRPr lang="en-US" sz="1350" dirty="0"/>
          </a:p>
        </p:txBody>
      </p:sp>
      <p:sp>
        <p:nvSpPr>
          <p:cNvPr id="10" name="Text 7"/>
          <p:cNvSpPr/>
          <p:nvPr/>
        </p:nvSpPr>
        <p:spPr>
          <a:xfrm>
            <a:off x="7494508" y="4348162"/>
            <a:ext cx="6580346" cy="450533"/>
          </a:xfrm>
          <a:prstGeom prst="rect">
            <a:avLst/>
          </a:prstGeom>
          <a:noFill/>
          <a:ln/>
        </p:spPr>
        <p:txBody>
          <a:bodyPr wrap="squar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Users without MFA, policies that allow </a:t>
            </a:r>
            <a:pPr algn="l" indent="0" marL="0">
              <a:lnSpc>
                <a:spcPts val="1750"/>
              </a:lnSpc>
              <a:buNone/>
            </a:pPr>
            <a:r>
              <a:rPr lang="en-US" sz="1100" i="1" dirty="0">
                <a:solidFill>
                  <a:srgbClr val="D3C9C5"/>
                </a:solidFill>
                <a:latin typeface="Noto Serif HK" pitchFamily="34" charset="0"/>
                <a:ea typeface="Noto Serif HK" pitchFamily="34" charset="-122"/>
                <a:cs typeface="Noto Serif HK" pitchFamily="34" charset="-120"/>
              </a:rPr>
              <a:t>wildcard access, </a:t>
            </a:r>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iam-user-mfa-enabled, iam-policy-blacklist.</a:t>
            </a:r>
            <a:endParaRPr lang="en-US" sz="1100" dirty="0"/>
          </a:p>
        </p:txBody>
      </p:sp>
      <p:sp>
        <p:nvSpPr>
          <p:cNvPr id="11" name="Text 8"/>
          <p:cNvSpPr/>
          <p:nvPr/>
        </p:nvSpPr>
        <p:spPr>
          <a:xfrm>
            <a:off x="7494508" y="4939427"/>
            <a:ext cx="3771781" cy="263962"/>
          </a:xfrm>
          <a:prstGeom prst="rect">
            <a:avLst/>
          </a:prstGeom>
          <a:noFill/>
          <a:ln/>
        </p:spPr>
        <p:txBody>
          <a:bodyPr wrap="none" lIns="0" tIns="0" rIns="0" bIns="0" rtlCol="0" anchor="t"/>
          <a:lstStyle/>
          <a:p>
            <a:pPr algn="l" indent="0" marL="0">
              <a:lnSpc>
                <a:spcPts val="2050"/>
              </a:lnSpc>
              <a:buNone/>
            </a:pPr>
            <a:r>
              <a:rPr lang="en-US" sz="1650" b="1" dirty="0">
                <a:solidFill>
                  <a:srgbClr val="FFF8F5"/>
                </a:solidFill>
                <a:latin typeface="Noto Serif HK Bold" pitchFamily="34" charset="0"/>
                <a:ea typeface="Noto Serif HK Bold" pitchFamily="34" charset="-122"/>
                <a:cs typeface="Noto Serif HK Bold" pitchFamily="34" charset="-120"/>
              </a:rPr>
              <a:t>RDS (Relational Database Service): </a:t>
            </a:r>
            <a:endParaRPr lang="en-US" sz="1650" dirty="0"/>
          </a:p>
        </p:txBody>
      </p:sp>
      <p:sp>
        <p:nvSpPr>
          <p:cNvPr id="12" name="Text 9"/>
          <p:cNvSpPr/>
          <p:nvPr/>
        </p:nvSpPr>
        <p:spPr>
          <a:xfrm>
            <a:off x="7494508" y="5344120"/>
            <a:ext cx="6580346" cy="675799"/>
          </a:xfrm>
          <a:prstGeom prst="rect">
            <a:avLst/>
          </a:prstGeom>
          <a:noFill/>
          <a:ln/>
        </p:spPr>
        <p:txBody>
          <a:bodyPr wrap="squar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Protect your data with encryption at rest and keep it secure by avoiding public subnets. Our encrypted RDS storage and restricted RDS instance public access enhance the security of your information.</a:t>
            </a:r>
            <a:endParaRPr lang="en-US" sz="1100" dirty="0"/>
          </a:p>
        </p:txBody>
      </p:sp>
      <p:sp>
        <p:nvSpPr>
          <p:cNvPr id="13" name="Text 10"/>
          <p:cNvSpPr/>
          <p:nvPr/>
        </p:nvSpPr>
        <p:spPr>
          <a:xfrm>
            <a:off x="7494508" y="6160651"/>
            <a:ext cx="2694742" cy="263962"/>
          </a:xfrm>
          <a:prstGeom prst="rect">
            <a:avLst/>
          </a:prstGeom>
          <a:noFill/>
          <a:ln/>
        </p:spPr>
        <p:txBody>
          <a:bodyPr wrap="none" lIns="0" tIns="0" rIns="0" bIns="0" rtlCol="0" anchor="t"/>
          <a:lstStyle/>
          <a:p>
            <a:pPr algn="l" indent="0" marL="0">
              <a:lnSpc>
                <a:spcPts val="2050"/>
              </a:lnSpc>
              <a:buNone/>
            </a:pPr>
            <a:r>
              <a:rPr lang="en-US" sz="1650" b="1" dirty="0">
                <a:solidFill>
                  <a:srgbClr val="FFF8F5"/>
                </a:solidFill>
                <a:latin typeface="Noto Serif HK Bold" pitchFamily="34" charset="0"/>
                <a:ea typeface="Noto Serif HK Bold" pitchFamily="34" charset="-122"/>
                <a:cs typeface="Noto Serif HK Bold" pitchFamily="34" charset="-120"/>
              </a:rPr>
              <a:t>EBS (Elastic Block Store):</a:t>
            </a:r>
            <a:endParaRPr lang="en-US" sz="1650" dirty="0"/>
          </a:p>
        </p:txBody>
      </p:sp>
      <p:sp>
        <p:nvSpPr>
          <p:cNvPr id="14" name="Text 11"/>
          <p:cNvSpPr/>
          <p:nvPr/>
        </p:nvSpPr>
        <p:spPr>
          <a:xfrm>
            <a:off x="7494508" y="6565344"/>
            <a:ext cx="6580346" cy="225266"/>
          </a:xfrm>
          <a:prstGeom prst="rect">
            <a:avLst/>
          </a:prstGeom>
          <a:noFill/>
          <a:ln/>
        </p:spPr>
        <p:txBody>
          <a:bodyPr wrap="none" lIns="0" tIns="0" rIns="0" bIns="0" rtlCol="0" anchor="t"/>
          <a:lstStyle/>
          <a:p>
            <a:pPr algn="l" indent="0" marL="0">
              <a:lnSpc>
                <a:spcPts val="1750"/>
              </a:lnSpc>
              <a:buNone/>
            </a:pPr>
            <a:r>
              <a:rPr lang="en-US" sz="1100" dirty="0">
                <a:solidFill>
                  <a:srgbClr val="D3C9C5"/>
                </a:solidFill>
                <a:latin typeface="Noto Serif HK" pitchFamily="34" charset="0"/>
                <a:ea typeface="Noto Serif HK" pitchFamily="34" charset="-122"/>
                <a:cs typeface="Noto Serif HK" pitchFamily="34" charset="-120"/>
              </a:rPr>
              <a:t>Volumes not encrypted, encrypted-volumes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68617"/>
            <a:ext cx="9010888"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AutoShield: Our Serverless Solution</a:t>
            </a:r>
            <a:endParaRPr lang="en-US" sz="3900" dirty="0"/>
          </a:p>
        </p:txBody>
      </p:sp>
      <p:sp>
        <p:nvSpPr>
          <p:cNvPr id="3" name="Text 1"/>
          <p:cNvSpPr/>
          <p:nvPr/>
        </p:nvSpPr>
        <p:spPr>
          <a:xfrm>
            <a:off x="793790" y="328553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AutoShield is a robust, serverless security monitoring system designed to detect and alert on AWS resource misconfigurations in real-time. Leveraging native AWS services, it provides a lightweight, scalable, and production-grade solution for continuous cloud compliance.</a:t>
            </a:r>
            <a:endParaRPr lang="en-US" sz="1550" dirty="0"/>
          </a:p>
        </p:txBody>
      </p:sp>
      <p:pic>
        <p:nvPicPr>
          <p:cNvPr id="4" name="Image 0" descr="preencoded.png">    </p:cNvPr>
          <p:cNvPicPr>
            <a:picLocks noChangeAspect="1"/>
          </p:cNvPicPr>
          <p:nvPr/>
        </p:nvPicPr>
        <p:blipFill>
          <a:blip r:embed="rId1"/>
          <a:stretch>
            <a:fillRect/>
          </a:stretch>
        </p:blipFill>
        <p:spPr>
          <a:xfrm>
            <a:off x="793790" y="4461391"/>
            <a:ext cx="496133" cy="496133"/>
          </a:xfrm>
          <a:prstGeom prst="rect">
            <a:avLst/>
          </a:prstGeom>
        </p:spPr>
      </p:pic>
      <p:sp>
        <p:nvSpPr>
          <p:cNvPr id="5" name="Text 2"/>
          <p:cNvSpPr/>
          <p:nvPr/>
        </p:nvSpPr>
        <p:spPr>
          <a:xfrm>
            <a:off x="1537930" y="4579144"/>
            <a:ext cx="2954060"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Serverless Architecture</a:t>
            </a:r>
            <a:endParaRPr lang="en-US" sz="1950" dirty="0"/>
          </a:p>
        </p:txBody>
      </p:sp>
      <p:sp>
        <p:nvSpPr>
          <p:cNvPr id="6" name="Text 3"/>
          <p:cNvSpPr/>
          <p:nvPr/>
        </p:nvSpPr>
        <p:spPr>
          <a:xfrm>
            <a:off x="1537930" y="5008364"/>
            <a:ext cx="3438049"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No servers to provision or manage, reducing operational overhead and costs.</a:t>
            </a:r>
            <a:endParaRPr lang="en-US" sz="1550" dirty="0"/>
          </a:p>
        </p:txBody>
      </p:sp>
      <p:pic>
        <p:nvPicPr>
          <p:cNvPr id="7" name="Image 1" descr="preencoded.png">    </p:cNvPr>
          <p:cNvPicPr>
            <a:picLocks noChangeAspect="1"/>
          </p:cNvPicPr>
          <p:nvPr/>
        </p:nvPicPr>
        <p:blipFill>
          <a:blip r:embed="rId2"/>
          <a:stretch>
            <a:fillRect/>
          </a:stretch>
        </p:blipFill>
        <p:spPr>
          <a:xfrm>
            <a:off x="5223986" y="4461391"/>
            <a:ext cx="496133" cy="496133"/>
          </a:xfrm>
          <a:prstGeom prst="rect">
            <a:avLst/>
          </a:prstGeom>
        </p:spPr>
      </p:pic>
      <p:sp>
        <p:nvSpPr>
          <p:cNvPr id="8" name="Text 4"/>
          <p:cNvSpPr/>
          <p:nvPr/>
        </p:nvSpPr>
        <p:spPr>
          <a:xfrm>
            <a:off x="5968127" y="45791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Highly Scalable</a:t>
            </a:r>
            <a:endParaRPr lang="en-US" sz="1950" dirty="0"/>
          </a:p>
        </p:txBody>
      </p:sp>
      <p:sp>
        <p:nvSpPr>
          <p:cNvPr id="9" name="Text 5"/>
          <p:cNvSpPr/>
          <p:nvPr/>
        </p:nvSpPr>
        <p:spPr>
          <a:xfrm>
            <a:off x="5968127" y="5008364"/>
            <a:ext cx="3438168"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Dynamically scales with your AWS environment, from a few resources to thousands.</a:t>
            </a:r>
            <a:endParaRPr lang="en-US" sz="1550" dirty="0"/>
          </a:p>
        </p:txBody>
      </p:sp>
      <p:pic>
        <p:nvPicPr>
          <p:cNvPr id="10" name="Image 2" descr="preencoded.png">    </p:cNvPr>
          <p:cNvPicPr>
            <a:picLocks noChangeAspect="1"/>
          </p:cNvPicPr>
          <p:nvPr/>
        </p:nvPicPr>
        <p:blipFill>
          <a:blip r:embed="rId3"/>
          <a:stretch>
            <a:fillRect/>
          </a:stretch>
        </p:blipFill>
        <p:spPr>
          <a:xfrm>
            <a:off x="9654302" y="4461391"/>
            <a:ext cx="496133" cy="496133"/>
          </a:xfrm>
          <a:prstGeom prst="rect">
            <a:avLst/>
          </a:prstGeom>
        </p:spPr>
      </p:pic>
      <p:sp>
        <p:nvSpPr>
          <p:cNvPr id="11" name="Text 6"/>
          <p:cNvSpPr/>
          <p:nvPr/>
        </p:nvSpPr>
        <p:spPr>
          <a:xfrm>
            <a:off x="10398443" y="4579144"/>
            <a:ext cx="3380899"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Production-Grade Security</a:t>
            </a:r>
            <a:endParaRPr lang="en-US" sz="1950" dirty="0"/>
          </a:p>
        </p:txBody>
      </p:sp>
      <p:sp>
        <p:nvSpPr>
          <p:cNvPr id="12" name="Text 7"/>
          <p:cNvSpPr/>
          <p:nvPr/>
        </p:nvSpPr>
        <p:spPr>
          <a:xfrm>
            <a:off x="10398443" y="5008364"/>
            <a:ext cx="3438168"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Built with security best practices to protect your cloud infrastructure.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2115" y="504468"/>
            <a:ext cx="7557968" cy="572095"/>
          </a:xfrm>
          <a:prstGeom prst="rect">
            <a:avLst/>
          </a:prstGeom>
          <a:noFill/>
          <a:ln/>
        </p:spPr>
        <p:txBody>
          <a:bodyPr wrap="none" lIns="0" tIns="0" rIns="0" bIns="0" rtlCol="0" anchor="t"/>
          <a:lstStyle/>
          <a:p>
            <a:pPr algn="l" indent="0" marL="0">
              <a:lnSpc>
                <a:spcPts val="4500"/>
              </a:lnSpc>
              <a:buNone/>
            </a:pPr>
            <a:r>
              <a:rPr lang="en-US" sz="3600" b="1" dirty="0">
                <a:solidFill>
                  <a:srgbClr val="FFF8F5"/>
                </a:solidFill>
                <a:latin typeface="Noto Serif HK Bold" pitchFamily="34" charset="0"/>
                <a:ea typeface="Noto Serif HK Bold" pitchFamily="34" charset="-122"/>
                <a:cs typeface="Noto Serif HK Bold" pitchFamily="34" charset="-120"/>
              </a:rPr>
              <a:t>AutoShield: Project Architecture</a:t>
            </a:r>
            <a:endParaRPr lang="en-US" sz="3600" dirty="0"/>
          </a:p>
        </p:txBody>
      </p:sp>
      <p:sp>
        <p:nvSpPr>
          <p:cNvPr id="3" name="Text 1"/>
          <p:cNvSpPr/>
          <p:nvPr/>
        </p:nvSpPr>
        <p:spPr>
          <a:xfrm>
            <a:off x="732115" y="1442561"/>
            <a:ext cx="13166169" cy="585549"/>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AutoShield's architecture is built on a seamless integration of core AWS services, enabling efficient real-time detection and alerting. This design ensures high availability and minimal latency for security events.</a:t>
            </a:r>
            <a:endParaRPr lang="en-US" sz="1400" dirty="0"/>
          </a:p>
        </p:txBody>
      </p:sp>
      <p:pic>
        <p:nvPicPr>
          <p:cNvPr id="4" name="Image 0" descr="preencoded.png">    </p:cNvPr>
          <p:cNvPicPr>
            <a:picLocks noChangeAspect="1"/>
          </p:cNvPicPr>
          <p:nvPr/>
        </p:nvPicPr>
        <p:blipFill>
          <a:blip r:embed="rId1"/>
          <a:stretch>
            <a:fillRect/>
          </a:stretch>
        </p:blipFill>
        <p:spPr>
          <a:xfrm>
            <a:off x="732115" y="2233970"/>
            <a:ext cx="915233" cy="1098232"/>
          </a:xfrm>
          <a:prstGeom prst="rect">
            <a:avLst/>
          </a:prstGeom>
        </p:spPr>
      </p:pic>
      <p:sp>
        <p:nvSpPr>
          <p:cNvPr id="5" name="Text 2"/>
          <p:cNvSpPr/>
          <p:nvPr/>
        </p:nvSpPr>
        <p:spPr>
          <a:xfrm>
            <a:off x="1830348" y="2416969"/>
            <a:ext cx="2288024" cy="285988"/>
          </a:xfrm>
          <a:prstGeom prst="rect">
            <a:avLst/>
          </a:prstGeom>
          <a:noFill/>
          <a:ln/>
        </p:spPr>
        <p:txBody>
          <a:bodyPr wrap="none" lIns="0" tIns="0" rIns="0" bIns="0" rtlCol="0" anchor="t"/>
          <a:lstStyle/>
          <a:p>
            <a:pPr algn="l" indent="0" marL="0">
              <a:lnSpc>
                <a:spcPts val="2250"/>
              </a:lnSpc>
              <a:buNone/>
            </a:pPr>
            <a:r>
              <a:rPr lang="en-US" sz="1800" b="1" dirty="0">
                <a:solidFill>
                  <a:srgbClr val="D3C9C5"/>
                </a:solidFill>
                <a:latin typeface="Noto Serif HK Bold" pitchFamily="34" charset="0"/>
                <a:ea typeface="Noto Serif HK Bold" pitchFamily="34" charset="-122"/>
                <a:cs typeface="Noto Serif HK Bold" pitchFamily="34" charset="-120"/>
              </a:rPr>
              <a:t>AWS Config</a:t>
            </a:r>
            <a:endParaRPr lang="en-US" sz="1800" dirty="0"/>
          </a:p>
        </p:txBody>
      </p:sp>
      <p:sp>
        <p:nvSpPr>
          <p:cNvPr id="6" name="Text 3"/>
          <p:cNvSpPr/>
          <p:nvPr/>
        </p:nvSpPr>
        <p:spPr>
          <a:xfrm>
            <a:off x="1830348" y="2812733"/>
            <a:ext cx="12067937" cy="292775"/>
          </a:xfrm>
          <a:prstGeom prst="rect">
            <a:avLst/>
          </a:prstGeom>
          <a:noFill/>
          <a:ln/>
        </p:spPr>
        <p:txBody>
          <a:bodyPr wrap="non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Monitors resource configuration changes.</a:t>
            </a:r>
            <a:endParaRPr lang="en-US" sz="1400" dirty="0"/>
          </a:p>
        </p:txBody>
      </p:sp>
      <p:pic>
        <p:nvPicPr>
          <p:cNvPr id="7" name="Image 1" descr="preencoded.png">    </p:cNvPr>
          <p:cNvPicPr>
            <a:picLocks noChangeAspect="1"/>
          </p:cNvPicPr>
          <p:nvPr/>
        </p:nvPicPr>
        <p:blipFill>
          <a:blip r:embed="rId2"/>
          <a:stretch>
            <a:fillRect/>
          </a:stretch>
        </p:blipFill>
        <p:spPr>
          <a:xfrm>
            <a:off x="732115" y="3332202"/>
            <a:ext cx="915233" cy="1098232"/>
          </a:xfrm>
          <a:prstGeom prst="rect">
            <a:avLst/>
          </a:prstGeom>
        </p:spPr>
      </p:pic>
      <p:sp>
        <p:nvSpPr>
          <p:cNvPr id="8" name="Text 4"/>
          <p:cNvSpPr/>
          <p:nvPr/>
        </p:nvSpPr>
        <p:spPr>
          <a:xfrm>
            <a:off x="1830348" y="3515201"/>
            <a:ext cx="2288024" cy="285988"/>
          </a:xfrm>
          <a:prstGeom prst="rect">
            <a:avLst/>
          </a:prstGeom>
          <a:noFill/>
          <a:ln/>
        </p:spPr>
        <p:txBody>
          <a:bodyPr wrap="none" lIns="0" tIns="0" rIns="0" bIns="0" rtlCol="0" anchor="t"/>
          <a:lstStyle/>
          <a:p>
            <a:pPr algn="l" indent="0" marL="0">
              <a:lnSpc>
                <a:spcPts val="2250"/>
              </a:lnSpc>
              <a:buNone/>
            </a:pPr>
            <a:r>
              <a:rPr lang="en-US" sz="1800" b="1" dirty="0">
                <a:solidFill>
                  <a:srgbClr val="D3C9C5"/>
                </a:solidFill>
                <a:latin typeface="Noto Serif HK Bold" pitchFamily="34" charset="0"/>
                <a:ea typeface="Noto Serif HK Bold" pitchFamily="34" charset="-122"/>
                <a:cs typeface="Noto Serif HK Bold" pitchFamily="34" charset="-120"/>
              </a:rPr>
              <a:t>EventBridge</a:t>
            </a:r>
            <a:endParaRPr lang="en-US" sz="1800" dirty="0"/>
          </a:p>
        </p:txBody>
      </p:sp>
      <p:sp>
        <p:nvSpPr>
          <p:cNvPr id="9" name="Text 5"/>
          <p:cNvSpPr/>
          <p:nvPr/>
        </p:nvSpPr>
        <p:spPr>
          <a:xfrm>
            <a:off x="1830348" y="3910965"/>
            <a:ext cx="12067937" cy="292775"/>
          </a:xfrm>
          <a:prstGeom prst="rect">
            <a:avLst/>
          </a:prstGeom>
          <a:noFill/>
          <a:ln/>
        </p:spPr>
        <p:txBody>
          <a:bodyPr wrap="non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Routes configuration change events.</a:t>
            </a:r>
            <a:endParaRPr lang="en-US" sz="1400" dirty="0"/>
          </a:p>
        </p:txBody>
      </p:sp>
      <p:pic>
        <p:nvPicPr>
          <p:cNvPr id="10" name="Image 2" descr="preencoded.png">    </p:cNvPr>
          <p:cNvPicPr>
            <a:picLocks noChangeAspect="1"/>
          </p:cNvPicPr>
          <p:nvPr/>
        </p:nvPicPr>
        <p:blipFill>
          <a:blip r:embed="rId3"/>
          <a:stretch>
            <a:fillRect/>
          </a:stretch>
        </p:blipFill>
        <p:spPr>
          <a:xfrm>
            <a:off x="732115" y="4430435"/>
            <a:ext cx="915233" cy="1098232"/>
          </a:xfrm>
          <a:prstGeom prst="rect">
            <a:avLst/>
          </a:prstGeom>
        </p:spPr>
      </p:pic>
      <p:sp>
        <p:nvSpPr>
          <p:cNvPr id="11" name="Text 6"/>
          <p:cNvSpPr/>
          <p:nvPr/>
        </p:nvSpPr>
        <p:spPr>
          <a:xfrm>
            <a:off x="1830348" y="4613434"/>
            <a:ext cx="2288024" cy="285988"/>
          </a:xfrm>
          <a:prstGeom prst="rect">
            <a:avLst/>
          </a:prstGeom>
          <a:noFill/>
          <a:ln/>
        </p:spPr>
        <p:txBody>
          <a:bodyPr wrap="none" lIns="0" tIns="0" rIns="0" bIns="0" rtlCol="0" anchor="t"/>
          <a:lstStyle/>
          <a:p>
            <a:pPr algn="l" indent="0" marL="0">
              <a:lnSpc>
                <a:spcPts val="2250"/>
              </a:lnSpc>
              <a:buNone/>
            </a:pPr>
            <a:r>
              <a:rPr lang="en-US" sz="1800" b="1" dirty="0">
                <a:solidFill>
                  <a:srgbClr val="D3C9C5"/>
                </a:solidFill>
                <a:latin typeface="Noto Serif HK Bold" pitchFamily="34" charset="0"/>
                <a:ea typeface="Noto Serif HK Bold" pitchFamily="34" charset="-122"/>
                <a:cs typeface="Noto Serif HK Bold" pitchFamily="34" charset="-120"/>
              </a:rPr>
              <a:t>Lambda Function</a:t>
            </a:r>
            <a:endParaRPr lang="en-US" sz="1800" dirty="0"/>
          </a:p>
        </p:txBody>
      </p:sp>
      <p:sp>
        <p:nvSpPr>
          <p:cNvPr id="12" name="Text 7"/>
          <p:cNvSpPr/>
          <p:nvPr/>
        </p:nvSpPr>
        <p:spPr>
          <a:xfrm>
            <a:off x="1830348" y="5009198"/>
            <a:ext cx="12067937" cy="292775"/>
          </a:xfrm>
          <a:prstGeom prst="rect">
            <a:avLst/>
          </a:prstGeom>
          <a:noFill/>
          <a:ln/>
        </p:spPr>
        <p:txBody>
          <a:bodyPr wrap="non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Processes events and evaluates compliance.</a:t>
            </a:r>
            <a:endParaRPr lang="en-US" sz="1400" dirty="0"/>
          </a:p>
        </p:txBody>
      </p:sp>
      <p:pic>
        <p:nvPicPr>
          <p:cNvPr id="13" name="Image 3" descr="preencoded.png">    </p:cNvPr>
          <p:cNvPicPr>
            <a:picLocks noChangeAspect="1"/>
          </p:cNvPicPr>
          <p:nvPr/>
        </p:nvPicPr>
        <p:blipFill>
          <a:blip r:embed="rId4"/>
          <a:stretch>
            <a:fillRect/>
          </a:stretch>
        </p:blipFill>
        <p:spPr>
          <a:xfrm>
            <a:off x="732115" y="5528667"/>
            <a:ext cx="915233" cy="1098232"/>
          </a:xfrm>
          <a:prstGeom prst="rect">
            <a:avLst/>
          </a:prstGeom>
        </p:spPr>
      </p:pic>
      <p:sp>
        <p:nvSpPr>
          <p:cNvPr id="14" name="Text 8"/>
          <p:cNvSpPr/>
          <p:nvPr/>
        </p:nvSpPr>
        <p:spPr>
          <a:xfrm>
            <a:off x="1830348" y="5711666"/>
            <a:ext cx="2288024" cy="285988"/>
          </a:xfrm>
          <a:prstGeom prst="rect">
            <a:avLst/>
          </a:prstGeom>
          <a:noFill/>
          <a:ln/>
        </p:spPr>
        <p:txBody>
          <a:bodyPr wrap="none" lIns="0" tIns="0" rIns="0" bIns="0" rtlCol="0" anchor="t"/>
          <a:lstStyle/>
          <a:p>
            <a:pPr algn="l" indent="0" marL="0">
              <a:lnSpc>
                <a:spcPts val="2250"/>
              </a:lnSpc>
              <a:buNone/>
            </a:pPr>
            <a:r>
              <a:rPr lang="en-US" sz="1800" b="1" dirty="0">
                <a:solidFill>
                  <a:srgbClr val="D3C9C5"/>
                </a:solidFill>
                <a:latin typeface="Noto Serif HK Bold" pitchFamily="34" charset="0"/>
                <a:ea typeface="Noto Serif HK Bold" pitchFamily="34" charset="-122"/>
                <a:cs typeface="Noto Serif HK Bold" pitchFamily="34" charset="-120"/>
              </a:rPr>
              <a:t>SNS</a:t>
            </a:r>
            <a:endParaRPr lang="en-US" sz="1800" dirty="0"/>
          </a:p>
        </p:txBody>
      </p:sp>
      <p:sp>
        <p:nvSpPr>
          <p:cNvPr id="15" name="Text 9"/>
          <p:cNvSpPr/>
          <p:nvPr/>
        </p:nvSpPr>
        <p:spPr>
          <a:xfrm>
            <a:off x="1830348" y="6107430"/>
            <a:ext cx="12067937" cy="292775"/>
          </a:xfrm>
          <a:prstGeom prst="rect">
            <a:avLst/>
          </a:prstGeom>
          <a:noFill/>
          <a:ln/>
        </p:spPr>
        <p:txBody>
          <a:bodyPr wrap="non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Sends real-time email alerts.</a:t>
            </a:r>
            <a:endParaRPr lang="en-US" sz="1400" dirty="0"/>
          </a:p>
        </p:txBody>
      </p:sp>
      <p:pic>
        <p:nvPicPr>
          <p:cNvPr id="16" name="Image 4" descr="preencoded.png">    </p:cNvPr>
          <p:cNvPicPr>
            <a:picLocks noChangeAspect="1"/>
          </p:cNvPicPr>
          <p:nvPr/>
        </p:nvPicPr>
        <p:blipFill>
          <a:blip r:embed="rId5"/>
          <a:stretch>
            <a:fillRect/>
          </a:stretch>
        </p:blipFill>
        <p:spPr>
          <a:xfrm>
            <a:off x="732115" y="6626900"/>
            <a:ext cx="915233" cy="1098232"/>
          </a:xfrm>
          <a:prstGeom prst="rect">
            <a:avLst/>
          </a:prstGeom>
        </p:spPr>
      </p:pic>
      <p:sp>
        <p:nvSpPr>
          <p:cNvPr id="17" name="Text 10"/>
          <p:cNvSpPr/>
          <p:nvPr/>
        </p:nvSpPr>
        <p:spPr>
          <a:xfrm>
            <a:off x="1830348" y="6809899"/>
            <a:ext cx="2288024" cy="285988"/>
          </a:xfrm>
          <a:prstGeom prst="rect">
            <a:avLst/>
          </a:prstGeom>
          <a:noFill/>
          <a:ln/>
        </p:spPr>
        <p:txBody>
          <a:bodyPr wrap="none" lIns="0" tIns="0" rIns="0" bIns="0" rtlCol="0" anchor="t"/>
          <a:lstStyle/>
          <a:p>
            <a:pPr algn="l" indent="0" marL="0">
              <a:lnSpc>
                <a:spcPts val="2250"/>
              </a:lnSpc>
              <a:buNone/>
            </a:pPr>
            <a:r>
              <a:rPr lang="en-US" sz="1800" b="1" dirty="0">
                <a:solidFill>
                  <a:srgbClr val="D3C9C5"/>
                </a:solidFill>
                <a:latin typeface="Noto Serif HK Bold" pitchFamily="34" charset="0"/>
                <a:ea typeface="Noto Serif HK Bold" pitchFamily="34" charset="-122"/>
                <a:cs typeface="Noto Serif HK Bold" pitchFamily="34" charset="-120"/>
              </a:rPr>
              <a:t>DynamoDB</a:t>
            </a:r>
            <a:endParaRPr lang="en-US" sz="1800" dirty="0"/>
          </a:p>
        </p:txBody>
      </p:sp>
      <p:sp>
        <p:nvSpPr>
          <p:cNvPr id="18" name="Text 11"/>
          <p:cNvSpPr/>
          <p:nvPr/>
        </p:nvSpPr>
        <p:spPr>
          <a:xfrm>
            <a:off x="1830348" y="7205663"/>
            <a:ext cx="12067937" cy="292775"/>
          </a:xfrm>
          <a:prstGeom prst="rect">
            <a:avLst/>
          </a:prstGeom>
          <a:noFill/>
          <a:ln/>
        </p:spPr>
        <p:txBody>
          <a:bodyPr wrap="non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Logs all detected violations.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4258" y="504825"/>
            <a:ext cx="4589383" cy="573643"/>
          </a:xfrm>
          <a:prstGeom prst="rect">
            <a:avLst/>
          </a:prstGeom>
          <a:noFill/>
          <a:ln/>
        </p:spPr>
        <p:txBody>
          <a:bodyPr wrap="none" lIns="0" tIns="0" rIns="0" bIns="0" rtlCol="0" anchor="t"/>
          <a:lstStyle/>
          <a:p>
            <a:pPr algn="l" indent="0" marL="0">
              <a:lnSpc>
                <a:spcPts val="4500"/>
              </a:lnSpc>
              <a:buNone/>
            </a:pPr>
            <a:r>
              <a:rPr lang="en-US" sz="3600" b="1" dirty="0">
                <a:solidFill>
                  <a:srgbClr val="FFF8F5"/>
                </a:solidFill>
                <a:latin typeface="Noto Serif HK Bold" pitchFamily="34" charset="0"/>
                <a:ea typeface="Noto Serif HK Bold" pitchFamily="34" charset="-122"/>
                <a:cs typeface="Noto Serif HK Bold" pitchFamily="34" charset="-120"/>
              </a:rPr>
              <a:t>Core Features</a:t>
            </a:r>
            <a:endParaRPr lang="en-US" sz="3600" dirty="0"/>
          </a:p>
        </p:txBody>
      </p:sp>
      <p:sp>
        <p:nvSpPr>
          <p:cNvPr id="3" name="Text 1"/>
          <p:cNvSpPr/>
          <p:nvPr/>
        </p:nvSpPr>
        <p:spPr>
          <a:xfrm>
            <a:off x="734258" y="1445538"/>
            <a:ext cx="13161883" cy="587454"/>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AutoShield provides comprehensive features designed to keep your cloud environment secure and compliant, ensuring that any deviation from your security posture is immediately addressed.</a:t>
            </a:r>
            <a:endParaRPr lang="en-US" sz="1400" dirty="0"/>
          </a:p>
        </p:txBody>
      </p:sp>
      <p:pic>
        <p:nvPicPr>
          <p:cNvPr id="4" name="Image 0" descr="preencoded.png">    </p:cNvPr>
          <p:cNvPicPr>
            <a:picLocks noChangeAspect="1"/>
          </p:cNvPicPr>
          <p:nvPr/>
        </p:nvPicPr>
        <p:blipFill>
          <a:blip r:embed="rId1"/>
          <a:stretch>
            <a:fillRect/>
          </a:stretch>
        </p:blipFill>
        <p:spPr>
          <a:xfrm>
            <a:off x="734258" y="2239447"/>
            <a:ext cx="458867" cy="458867"/>
          </a:xfrm>
          <a:prstGeom prst="rect">
            <a:avLst/>
          </a:prstGeom>
        </p:spPr>
      </p:pic>
      <p:sp>
        <p:nvSpPr>
          <p:cNvPr id="5" name="Text 2"/>
          <p:cNvSpPr/>
          <p:nvPr/>
        </p:nvSpPr>
        <p:spPr>
          <a:xfrm>
            <a:off x="734258" y="2927747"/>
            <a:ext cx="4234339" cy="688419"/>
          </a:xfrm>
          <a:prstGeom prst="rect">
            <a:avLst/>
          </a:prstGeom>
          <a:noFill/>
          <a:ln/>
        </p:spPr>
        <p:txBody>
          <a:bodyPr wrap="square" lIns="0" tIns="0" rIns="0" bIns="0" rtlCol="0" anchor="t"/>
          <a:lstStyle/>
          <a:p>
            <a:pPr algn="l" indent="0" marL="0">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Real-time Detection of Misconfigurations</a:t>
            </a:r>
            <a:endParaRPr lang="en-US" sz="2150" dirty="0"/>
          </a:p>
        </p:txBody>
      </p:sp>
      <p:sp>
        <p:nvSpPr>
          <p:cNvPr id="6" name="Text 3"/>
          <p:cNvSpPr/>
          <p:nvPr/>
        </p:nvSpPr>
        <p:spPr>
          <a:xfrm>
            <a:off x="734258" y="3726299"/>
            <a:ext cx="4234339" cy="1174909"/>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Utilizes AWS Config rules to continuously monitor resource compliance. Detects changes as they happen, ensuring immediate awareness of security risks.</a:t>
            </a:r>
            <a:endParaRPr lang="en-US" sz="1400" dirty="0"/>
          </a:p>
        </p:txBody>
      </p:sp>
      <p:pic>
        <p:nvPicPr>
          <p:cNvPr id="7" name="Image 1" descr="preencoded.png">    </p:cNvPr>
          <p:cNvPicPr>
            <a:picLocks noChangeAspect="1"/>
          </p:cNvPicPr>
          <p:nvPr/>
        </p:nvPicPr>
        <p:blipFill>
          <a:blip r:embed="rId2"/>
          <a:stretch>
            <a:fillRect/>
          </a:stretch>
        </p:blipFill>
        <p:spPr>
          <a:xfrm>
            <a:off x="5198031" y="2239447"/>
            <a:ext cx="458867" cy="458867"/>
          </a:xfrm>
          <a:prstGeom prst="rect">
            <a:avLst/>
          </a:prstGeom>
        </p:spPr>
      </p:pic>
      <p:sp>
        <p:nvSpPr>
          <p:cNvPr id="8" name="Text 4"/>
          <p:cNvSpPr/>
          <p:nvPr/>
        </p:nvSpPr>
        <p:spPr>
          <a:xfrm>
            <a:off x="5198031" y="2927747"/>
            <a:ext cx="2753678" cy="344210"/>
          </a:xfrm>
          <a:prstGeom prst="rect">
            <a:avLst/>
          </a:prstGeom>
          <a:noFill/>
          <a:ln/>
        </p:spPr>
        <p:txBody>
          <a:bodyPr wrap="none" lIns="0" tIns="0" rIns="0" bIns="0" rtlCol="0" anchor="t"/>
          <a:lstStyle/>
          <a:p>
            <a:pPr algn="l" indent="0" marL="0">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Event-Driven Alerts</a:t>
            </a:r>
            <a:endParaRPr lang="en-US" sz="2150" dirty="0"/>
          </a:p>
        </p:txBody>
      </p:sp>
      <p:sp>
        <p:nvSpPr>
          <p:cNvPr id="9" name="Text 5"/>
          <p:cNvSpPr/>
          <p:nvPr/>
        </p:nvSpPr>
        <p:spPr>
          <a:xfrm>
            <a:off x="5198031" y="3382089"/>
            <a:ext cx="4234339" cy="1174909"/>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Leverages Amazon EventBridge to trigger Lambda functions based on specific configuration changes. This ensures that alerts are only generated when relevant events occur.</a:t>
            </a:r>
            <a:endParaRPr lang="en-US" sz="1400" dirty="0"/>
          </a:p>
        </p:txBody>
      </p:sp>
      <p:pic>
        <p:nvPicPr>
          <p:cNvPr id="10" name="Image 2" descr="preencoded.png">    </p:cNvPr>
          <p:cNvPicPr>
            <a:picLocks noChangeAspect="1"/>
          </p:cNvPicPr>
          <p:nvPr/>
        </p:nvPicPr>
        <p:blipFill>
          <a:blip r:embed="rId3"/>
          <a:stretch>
            <a:fillRect/>
          </a:stretch>
        </p:blipFill>
        <p:spPr>
          <a:xfrm>
            <a:off x="9661803" y="2239447"/>
            <a:ext cx="458867" cy="458867"/>
          </a:xfrm>
          <a:prstGeom prst="rect">
            <a:avLst/>
          </a:prstGeom>
        </p:spPr>
      </p:pic>
      <p:sp>
        <p:nvSpPr>
          <p:cNvPr id="11" name="Text 6"/>
          <p:cNvSpPr/>
          <p:nvPr/>
        </p:nvSpPr>
        <p:spPr>
          <a:xfrm>
            <a:off x="9661803" y="2927747"/>
            <a:ext cx="4234339" cy="688419"/>
          </a:xfrm>
          <a:prstGeom prst="rect">
            <a:avLst/>
          </a:prstGeom>
          <a:noFill/>
          <a:ln/>
        </p:spPr>
        <p:txBody>
          <a:bodyPr wrap="square" lIns="0" tIns="0" rIns="0" bIns="0" rtlCol="0" anchor="t"/>
          <a:lstStyle/>
          <a:p>
            <a:pPr algn="l" indent="0" marL="0">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Modular Lambda Function (Python)</a:t>
            </a:r>
            <a:endParaRPr lang="en-US" sz="2150" dirty="0"/>
          </a:p>
        </p:txBody>
      </p:sp>
      <p:sp>
        <p:nvSpPr>
          <p:cNvPr id="12" name="Text 7"/>
          <p:cNvSpPr/>
          <p:nvPr/>
        </p:nvSpPr>
        <p:spPr>
          <a:xfrm>
            <a:off x="9661803" y="3726299"/>
            <a:ext cx="4234339" cy="1174909"/>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A highly efficient and extensible Python Lambda function performs the compliance evaluation. Its modular design allows for easy addition of new detection rules.</a:t>
            </a:r>
            <a:endParaRPr lang="en-US" sz="1400" dirty="0"/>
          </a:p>
        </p:txBody>
      </p:sp>
      <p:pic>
        <p:nvPicPr>
          <p:cNvPr id="13" name="Image 3" descr="preencoded.png">    </p:cNvPr>
          <p:cNvPicPr>
            <a:picLocks noChangeAspect="1"/>
          </p:cNvPicPr>
          <p:nvPr/>
        </p:nvPicPr>
        <p:blipFill>
          <a:blip r:embed="rId4"/>
          <a:stretch>
            <a:fillRect/>
          </a:stretch>
        </p:blipFill>
        <p:spPr>
          <a:xfrm>
            <a:off x="734258" y="5360075"/>
            <a:ext cx="458867" cy="458867"/>
          </a:xfrm>
          <a:prstGeom prst="rect">
            <a:avLst/>
          </a:prstGeom>
        </p:spPr>
      </p:pic>
      <p:sp>
        <p:nvSpPr>
          <p:cNvPr id="14" name="Text 8"/>
          <p:cNvSpPr/>
          <p:nvPr/>
        </p:nvSpPr>
        <p:spPr>
          <a:xfrm>
            <a:off x="734258" y="6048375"/>
            <a:ext cx="4234339" cy="688419"/>
          </a:xfrm>
          <a:prstGeom prst="rect">
            <a:avLst/>
          </a:prstGeom>
          <a:noFill/>
          <a:ln/>
        </p:spPr>
        <p:txBody>
          <a:bodyPr wrap="square" lIns="0" tIns="0" rIns="0" bIns="0" rtlCol="0" anchor="t"/>
          <a:lstStyle/>
          <a:p>
            <a:pPr algn="l" indent="0" marL="0">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Logging Violations to DynamoDB</a:t>
            </a:r>
            <a:endParaRPr lang="en-US" sz="2150" dirty="0"/>
          </a:p>
        </p:txBody>
      </p:sp>
      <p:sp>
        <p:nvSpPr>
          <p:cNvPr id="15" name="Text 9"/>
          <p:cNvSpPr/>
          <p:nvPr/>
        </p:nvSpPr>
        <p:spPr>
          <a:xfrm>
            <a:off x="734258" y="6846927"/>
            <a:ext cx="4234339" cy="881182"/>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All detected misconfigurations are securely logged in a DynamoDB table for auditing, historical analysis, and compliance reporting.</a:t>
            </a:r>
            <a:endParaRPr lang="en-US" sz="1400" dirty="0"/>
          </a:p>
        </p:txBody>
      </p:sp>
      <p:pic>
        <p:nvPicPr>
          <p:cNvPr id="16" name="Image 4" descr="preencoded.png">    </p:cNvPr>
          <p:cNvPicPr>
            <a:picLocks noChangeAspect="1"/>
          </p:cNvPicPr>
          <p:nvPr/>
        </p:nvPicPr>
        <p:blipFill>
          <a:blip r:embed="rId5"/>
          <a:stretch>
            <a:fillRect/>
          </a:stretch>
        </p:blipFill>
        <p:spPr>
          <a:xfrm>
            <a:off x="5198031" y="5360075"/>
            <a:ext cx="458867" cy="458867"/>
          </a:xfrm>
          <a:prstGeom prst="rect">
            <a:avLst/>
          </a:prstGeom>
        </p:spPr>
      </p:pic>
      <p:sp>
        <p:nvSpPr>
          <p:cNvPr id="17" name="Text 10"/>
          <p:cNvSpPr/>
          <p:nvPr/>
        </p:nvSpPr>
        <p:spPr>
          <a:xfrm>
            <a:off x="5198031" y="6048375"/>
            <a:ext cx="2834521" cy="344210"/>
          </a:xfrm>
          <a:prstGeom prst="rect">
            <a:avLst/>
          </a:prstGeom>
          <a:noFill/>
          <a:ln/>
        </p:spPr>
        <p:txBody>
          <a:bodyPr wrap="none" lIns="0" tIns="0" rIns="0" bIns="0" rtlCol="0" anchor="t"/>
          <a:lstStyle/>
          <a:p>
            <a:pPr algn="l" indent="0" marL="0">
              <a:lnSpc>
                <a:spcPts val="2700"/>
              </a:lnSpc>
              <a:buNone/>
            </a:pPr>
            <a:r>
              <a:rPr lang="en-US" sz="2150" b="1" dirty="0">
                <a:solidFill>
                  <a:srgbClr val="D3C9C5"/>
                </a:solidFill>
                <a:latin typeface="Noto Serif HK Bold" pitchFamily="34" charset="0"/>
                <a:ea typeface="Noto Serif HK Bold" pitchFamily="34" charset="-122"/>
                <a:cs typeface="Noto Serif HK Bold" pitchFamily="34" charset="-120"/>
              </a:rPr>
              <a:t>Email Alerts via SNS</a:t>
            </a:r>
            <a:endParaRPr lang="en-US" sz="2150" dirty="0"/>
          </a:p>
        </p:txBody>
      </p:sp>
      <p:sp>
        <p:nvSpPr>
          <p:cNvPr id="18" name="Text 11"/>
          <p:cNvSpPr/>
          <p:nvPr/>
        </p:nvSpPr>
        <p:spPr>
          <a:xfrm>
            <a:off x="5198031" y="6502718"/>
            <a:ext cx="4234339" cy="1174909"/>
          </a:xfrm>
          <a:prstGeom prst="rect">
            <a:avLst/>
          </a:prstGeom>
          <a:noFill/>
          <a:ln/>
        </p:spPr>
        <p:txBody>
          <a:bodyPr wrap="square" lIns="0" tIns="0" rIns="0" bIns="0" rtlCol="0" anchor="t"/>
          <a:lstStyle/>
          <a:p>
            <a:pPr algn="l" indent="0" marL="0">
              <a:lnSpc>
                <a:spcPts val="2300"/>
              </a:lnSpc>
              <a:buNone/>
            </a:pPr>
            <a:r>
              <a:rPr lang="en-US" sz="1400" dirty="0">
                <a:solidFill>
                  <a:srgbClr val="D3C9C5"/>
                </a:solidFill>
                <a:latin typeface="Noto Serif HK" pitchFamily="34" charset="0"/>
                <a:ea typeface="Noto Serif HK" pitchFamily="34" charset="-122"/>
                <a:cs typeface="Noto Serif HK" pitchFamily="34" charset="-120"/>
              </a:rPr>
              <a:t>Critical alerts are sent directly to designated security teams via Amazon SNS, ensuring immediate notification and enabling rapid response to incidents.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1268" y="427196"/>
            <a:ext cx="4950738" cy="485418"/>
          </a:xfrm>
          <a:prstGeom prst="rect">
            <a:avLst/>
          </a:prstGeom>
          <a:noFill/>
          <a:ln/>
        </p:spPr>
        <p:txBody>
          <a:bodyPr wrap="none" lIns="0" tIns="0" rIns="0" bIns="0" rtlCol="0" anchor="t"/>
          <a:lstStyle/>
          <a:p>
            <a:pPr algn="l" indent="0" marL="0">
              <a:lnSpc>
                <a:spcPts val="3800"/>
              </a:lnSpc>
              <a:buNone/>
            </a:pPr>
            <a:r>
              <a:rPr lang="en-US" sz="3050" b="1" dirty="0">
                <a:solidFill>
                  <a:srgbClr val="FFF8F5"/>
                </a:solidFill>
                <a:latin typeface="Noto Serif HK Bold" pitchFamily="34" charset="0"/>
                <a:ea typeface="Noto Serif HK Bold" pitchFamily="34" charset="-122"/>
                <a:cs typeface="Noto Serif HK Bold" pitchFamily="34" charset="-120"/>
              </a:rPr>
              <a:t>Robust Technology Stack</a:t>
            </a:r>
            <a:endParaRPr lang="en-US" sz="3050" dirty="0"/>
          </a:p>
        </p:txBody>
      </p:sp>
      <p:sp>
        <p:nvSpPr>
          <p:cNvPr id="3" name="Text 1"/>
          <p:cNvSpPr/>
          <p:nvPr/>
        </p:nvSpPr>
        <p:spPr>
          <a:xfrm>
            <a:off x="621268" y="1223248"/>
            <a:ext cx="13387864" cy="248603"/>
          </a:xfrm>
          <a:prstGeom prst="rect">
            <a:avLst/>
          </a:prstGeom>
          <a:noFill/>
          <a:ln/>
        </p:spPr>
        <p:txBody>
          <a:bodyPr wrap="none" lIns="0" tIns="0" rIns="0" bIns="0" rtlCol="0" anchor="t"/>
          <a:lstStyle/>
          <a:p>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AutoShield is built entirely on native AWS services, ensuring seamless integration, high performance, and robust security without introducing external dependencies.</a:t>
            </a:r>
            <a:endParaRPr lang="en-US" sz="1200" dirty="0"/>
          </a:p>
        </p:txBody>
      </p:sp>
      <p:sp>
        <p:nvSpPr>
          <p:cNvPr id="4" name="Text 2"/>
          <p:cNvSpPr/>
          <p:nvPr/>
        </p:nvSpPr>
        <p:spPr>
          <a:xfrm>
            <a:off x="621268" y="1801773"/>
            <a:ext cx="1941790" cy="242649"/>
          </a:xfrm>
          <a:prstGeom prst="rect">
            <a:avLst/>
          </a:prstGeom>
          <a:noFill/>
          <a:ln/>
        </p:spPr>
        <p:txBody>
          <a:bodyPr wrap="none" lIns="0" tIns="0" rIns="0" bIns="0" rtlCol="0" anchor="t"/>
          <a:lstStyle/>
          <a:p>
            <a:pPr algn="l" indent="0" marL="0">
              <a:lnSpc>
                <a:spcPts val="1900"/>
              </a:lnSpc>
              <a:buNone/>
            </a:pPr>
            <a:r>
              <a:rPr lang="en-US" sz="1500" b="1" dirty="0">
                <a:solidFill>
                  <a:srgbClr val="FFF8F5"/>
                </a:solidFill>
                <a:latin typeface="Noto Serif HK Bold" pitchFamily="34" charset="0"/>
                <a:ea typeface="Noto Serif HK Bold" pitchFamily="34" charset="-122"/>
                <a:cs typeface="Noto Serif HK Bold" pitchFamily="34" charset="-120"/>
              </a:rPr>
              <a:t>Core Services:</a:t>
            </a:r>
            <a:endParaRPr lang="en-US" sz="1500" dirty="0"/>
          </a:p>
        </p:txBody>
      </p:sp>
      <p:sp>
        <p:nvSpPr>
          <p:cNvPr id="5" name="Text 3"/>
          <p:cNvSpPr/>
          <p:nvPr/>
        </p:nvSpPr>
        <p:spPr>
          <a:xfrm>
            <a:off x="621268" y="2199680"/>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AWS Config:</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Continuous monitoring of AWS resource configurations.</a:t>
            </a:r>
            <a:endParaRPr lang="en-US" sz="1200" dirty="0"/>
          </a:p>
        </p:txBody>
      </p:sp>
      <p:sp>
        <p:nvSpPr>
          <p:cNvPr id="6" name="Text 4"/>
          <p:cNvSpPr/>
          <p:nvPr/>
        </p:nvSpPr>
        <p:spPr>
          <a:xfrm>
            <a:off x="621268" y="2502575"/>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Amazon EventBridge:</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Serverless event bus for routing events.</a:t>
            </a:r>
            <a:endParaRPr lang="en-US" sz="1200" dirty="0"/>
          </a:p>
        </p:txBody>
      </p:sp>
      <p:sp>
        <p:nvSpPr>
          <p:cNvPr id="7" name="Text 5"/>
          <p:cNvSpPr/>
          <p:nvPr/>
        </p:nvSpPr>
        <p:spPr>
          <a:xfrm>
            <a:off x="621268" y="2805470"/>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AWS Lambda (Python):</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Serverless compute for detection logic.</a:t>
            </a:r>
            <a:endParaRPr lang="en-US" sz="1200" dirty="0"/>
          </a:p>
        </p:txBody>
      </p:sp>
      <p:sp>
        <p:nvSpPr>
          <p:cNvPr id="8" name="Text 6"/>
          <p:cNvSpPr/>
          <p:nvPr/>
        </p:nvSpPr>
        <p:spPr>
          <a:xfrm>
            <a:off x="621268" y="3108365"/>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Amazon SNS:</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Simple Notification Service for alerts.</a:t>
            </a:r>
            <a:endParaRPr lang="en-US" sz="1200" dirty="0"/>
          </a:p>
        </p:txBody>
      </p:sp>
      <p:sp>
        <p:nvSpPr>
          <p:cNvPr id="9" name="Text 7"/>
          <p:cNvSpPr/>
          <p:nvPr/>
        </p:nvSpPr>
        <p:spPr>
          <a:xfrm>
            <a:off x="621268" y="3411260"/>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DynamoDB:</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Fully managed NoSQL database for logging violations.</a:t>
            </a:r>
            <a:endParaRPr lang="en-US" sz="1200" dirty="0"/>
          </a:p>
        </p:txBody>
      </p:sp>
      <p:sp>
        <p:nvSpPr>
          <p:cNvPr id="10" name="Text 8"/>
          <p:cNvSpPr/>
          <p:nvPr/>
        </p:nvSpPr>
        <p:spPr>
          <a:xfrm>
            <a:off x="621268" y="3714155"/>
            <a:ext cx="6504503"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3C9C5"/>
                </a:solidFill>
                <a:latin typeface="Noto Serif HK" pitchFamily="34" charset="0"/>
                <a:ea typeface="Noto Serif HK" pitchFamily="34" charset="-122"/>
                <a:cs typeface="Noto Serif HK" pitchFamily="34" charset="-120"/>
              </a:rPr>
              <a:t>IAM Roles/Policies:</a:t>
            </a:r>
            <a:pPr algn="l" indent="0" marL="0">
              <a:lnSpc>
                <a:spcPts val="1950"/>
              </a:lnSpc>
              <a:buNone/>
            </a:pPr>
            <a:r>
              <a:rPr lang="en-US" sz="1200" dirty="0">
                <a:solidFill>
                  <a:srgbClr val="D3C9C5"/>
                </a:solidFill>
                <a:latin typeface="Noto Serif HK" pitchFamily="34" charset="0"/>
                <a:ea typeface="Noto Serif HK" pitchFamily="34" charset="-122"/>
                <a:cs typeface="Noto Serif HK" pitchFamily="34" charset="-120"/>
              </a:rPr>
              <a:t> Secure access control and permissions.</a:t>
            </a:r>
            <a:endParaRPr lang="en-US" sz="1200" dirty="0"/>
          </a:p>
        </p:txBody>
      </p:sp>
      <p:pic>
        <p:nvPicPr>
          <p:cNvPr id="11" name="Image 0" descr="preencoded.png">    </p:cNvPr>
          <p:cNvPicPr>
            <a:picLocks noChangeAspect="1"/>
          </p:cNvPicPr>
          <p:nvPr/>
        </p:nvPicPr>
        <p:blipFill>
          <a:blip r:embed="rId1"/>
          <a:stretch>
            <a:fillRect/>
          </a:stretch>
        </p:blipFill>
        <p:spPr>
          <a:xfrm>
            <a:off x="7512248" y="1821180"/>
            <a:ext cx="6504503" cy="65045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4636"/>
            <a:ext cx="7767518"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Security &amp; IAM Considerations</a:t>
            </a:r>
            <a:endParaRPr lang="en-US" sz="3900" dirty="0"/>
          </a:p>
        </p:txBody>
      </p:sp>
      <p:sp>
        <p:nvSpPr>
          <p:cNvPr id="3" name="Text 1"/>
          <p:cNvSpPr/>
          <p:nvPr/>
        </p:nvSpPr>
        <p:spPr>
          <a:xfrm>
            <a:off x="793790" y="191154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Security is paramount in AutoShield's design. We adhere strictly to AWS best practices and the principle of least privilege, ensuring that the system itself does not introduce new vulnerabilities.</a:t>
            </a:r>
            <a:endParaRPr lang="en-US" sz="1550" dirty="0"/>
          </a:p>
        </p:txBody>
      </p:sp>
      <p:sp>
        <p:nvSpPr>
          <p:cNvPr id="4" name="Text 2"/>
          <p:cNvSpPr/>
          <p:nvPr/>
        </p:nvSpPr>
        <p:spPr>
          <a:xfrm>
            <a:off x="2154912" y="4202668"/>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Scoped IAM Roles</a:t>
            </a:r>
            <a:endParaRPr lang="en-US" sz="1950" dirty="0"/>
          </a:p>
        </p:txBody>
      </p:sp>
      <p:sp>
        <p:nvSpPr>
          <p:cNvPr id="5" name="Text 3"/>
          <p:cNvSpPr/>
          <p:nvPr/>
        </p:nvSpPr>
        <p:spPr>
          <a:xfrm>
            <a:off x="793790" y="4631888"/>
            <a:ext cx="3842028" cy="1270159"/>
          </a:xfrm>
          <a:prstGeom prst="rect">
            <a:avLst/>
          </a:prstGeom>
          <a:noFill/>
          <a:ln/>
        </p:spPr>
        <p:txBody>
          <a:bodyPr wrap="square" lIns="0" tIns="0" rIns="0" bIns="0" rtlCol="0" anchor="t"/>
          <a:lstStyle/>
          <a:p>
            <a:pPr algn="r"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Lambda execution roles are precisely scoped, granting only the minimum necessary permissions to perform their functions.</a:t>
            </a:r>
            <a:endParaRPr lang="en-US" sz="1550" dirty="0"/>
          </a:p>
        </p:txBody>
      </p:sp>
      <p:pic>
        <p:nvPicPr>
          <p:cNvPr id="6" name="Image 0" descr="preencoded.png">    </p:cNvPr>
          <p:cNvPicPr>
            <a:picLocks noChangeAspect="1"/>
          </p:cNvPicPr>
          <p:nvPr/>
        </p:nvPicPr>
        <p:blipFill>
          <a:blip r:embed="rId1"/>
          <a:stretch>
            <a:fillRect/>
          </a:stretch>
        </p:blipFill>
        <p:spPr>
          <a:xfrm>
            <a:off x="5032653" y="2769870"/>
            <a:ext cx="4564975" cy="4564975"/>
          </a:xfrm>
          <a:prstGeom prst="rect">
            <a:avLst/>
          </a:prstGeom>
        </p:spPr>
      </p:pic>
      <p:pic>
        <p:nvPicPr>
          <p:cNvPr id="7" name="Image 1" descr="preencoded.png">    </p:cNvPr>
          <p:cNvPicPr>
            <a:picLocks noChangeAspect="1"/>
          </p:cNvPicPr>
          <p:nvPr/>
        </p:nvPicPr>
        <p:blipFill>
          <a:blip r:embed="rId2"/>
          <a:stretch>
            <a:fillRect/>
          </a:stretch>
        </p:blipFill>
        <p:spPr>
          <a:xfrm>
            <a:off x="5568851" y="4866739"/>
            <a:ext cx="296942" cy="371118"/>
          </a:xfrm>
          <a:prstGeom prst="rect">
            <a:avLst/>
          </a:prstGeom>
        </p:spPr>
      </p:pic>
      <p:sp>
        <p:nvSpPr>
          <p:cNvPr id="8" name="Text 4"/>
          <p:cNvSpPr/>
          <p:nvPr/>
        </p:nvSpPr>
        <p:spPr>
          <a:xfrm>
            <a:off x="9895284" y="3145750"/>
            <a:ext cx="3730823"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No Third-Party Dependencies</a:t>
            </a:r>
            <a:endParaRPr lang="en-US" sz="1950" dirty="0"/>
          </a:p>
        </p:txBody>
      </p:sp>
      <p:sp>
        <p:nvSpPr>
          <p:cNvPr id="9" name="Text 5"/>
          <p:cNvSpPr/>
          <p:nvPr/>
        </p:nvSpPr>
        <p:spPr>
          <a:xfrm>
            <a:off x="9895284" y="3574971"/>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AutoShield relies solely on native AWS services, eliminating the risk associated with external libraries or vendors.</a:t>
            </a:r>
            <a:endParaRPr lang="en-US" sz="1550" dirty="0"/>
          </a:p>
        </p:txBody>
      </p:sp>
      <p:pic>
        <p:nvPicPr>
          <p:cNvPr id="10" name="Image 2" descr="preencoded.png">    </p:cNvPr>
          <p:cNvPicPr>
            <a:picLocks noChangeAspect="1"/>
          </p:cNvPicPr>
          <p:nvPr/>
        </p:nvPicPr>
        <p:blipFill>
          <a:blip r:embed="rId3"/>
          <a:stretch>
            <a:fillRect/>
          </a:stretch>
        </p:blipFill>
        <p:spPr>
          <a:xfrm>
            <a:off x="5032653" y="2769870"/>
            <a:ext cx="4564975" cy="4564975"/>
          </a:xfrm>
          <a:prstGeom prst="rect">
            <a:avLst/>
          </a:prstGeom>
        </p:spPr>
      </p:pic>
      <p:pic>
        <p:nvPicPr>
          <p:cNvPr id="11" name="Image 3" descr="preencoded.png">    </p:cNvPr>
          <p:cNvPicPr>
            <a:picLocks noChangeAspect="1"/>
          </p:cNvPicPr>
          <p:nvPr/>
        </p:nvPicPr>
        <p:blipFill>
          <a:blip r:embed="rId4"/>
          <a:stretch>
            <a:fillRect/>
          </a:stretch>
        </p:blipFill>
        <p:spPr>
          <a:xfrm>
            <a:off x="7965460" y="3483114"/>
            <a:ext cx="296942" cy="371118"/>
          </a:xfrm>
          <a:prstGeom prst="rect">
            <a:avLst/>
          </a:prstGeom>
        </p:spPr>
      </p:pic>
      <p:sp>
        <p:nvSpPr>
          <p:cNvPr id="12" name="Text 6"/>
          <p:cNvSpPr/>
          <p:nvPr/>
        </p:nvSpPr>
        <p:spPr>
          <a:xfrm>
            <a:off x="9895284" y="5577007"/>
            <a:ext cx="3397210" cy="310158"/>
          </a:xfrm>
          <a:prstGeom prst="rect">
            <a:avLst/>
          </a:prstGeom>
          <a:noFill/>
          <a:ln/>
        </p:spPr>
        <p:txBody>
          <a:bodyPr wrap="none" lIns="0" tIns="0" rIns="0" bIns="0" rtlCol="0" anchor="t"/>
          <a:lstStyle/>
          <a:p>
            <a:pPr algn="l"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Principle of Least Privilege</a:t>
            </a:r>
            <a:endParaRPr lang="en-US" sz="1950" dirty="0"/>
          </a:p>
        </p:txBody>
      </p:sp>
      <p:sp>
        <p:nvSpPr>
          <p:cNvPr id="13" name="Text 7"/>
          <p:cNvSpPr/>
          <p:nvPr/>
        </p:nvSpPr>
        <p:spPr>
          <a:xfrm>
            <a:off x="9895284" y="6006227"/>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All components are configured with the strictest permissions required, minimizing the attack surface.</a:t>
            </a:r>
            <a:endParaRPr lang="en-US" sz="1550" dirty="0"/>
          </a:p>
        </p:txBody>
      </p:sp>
      <p:pic>
        <p:nvPicPr>
          <p:cNvPr id="14" name="Image 4" descr="preencoded.png">    </p:cNvPr>
          <p:cNvPicPr>
            <a:picLocks noChangeAspect="1"/>
          </p:cNvPicPr>
          <p:nvPr/>
        </p:nvPicPr>
        <p:blipFill>
          <a:blip r:embed="rId5"/>
          <a:stretch>
            <a:fillRect/>
          </a:stretch>
        </p:blipFill>
        <p:spPr>
          <a:xfrm>
            <a:off x="5032653" y="2769870"/>
            <a:ext cx="4564975" cy="4564975"/>
          </a:xfrm>
          <a:prstGeom prst="rect">
            <a:avLst/>
          </a:prstGeom>
        </p:spPr>
      </p:pic>
      <p:pic>
        <p:nvPicPr>
          <p:cNvPr id="15" name="Image 5" descr="preencoded.png">    </p:cNvPr>
          <p:cNvPicPr>
            <a:picLocks noChangeAspect="1"/>
          </p:cNvPicPr>
          <p:nvPr/>
        </p:nvPicPr>
        <p:blipFill>
          <a:blip r:embed="rId6"/>
          <a:stretch>
            <a:fillRect/>
          </a:stretch>
        </p:blipFill>
        <p:spPr>
          <a:xfrm>
            <a:off x="7965460" y="6250365"/>
            <a:ext cx="296942" cy="3711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97198"/>
            <a:ext cx="6391275"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Impact &amp; Value Delivered</a:t>
            </a:r>
            <a:endParaRPr lang="en-US" sz="3900" dirty="0"/>
          </a:p>
        </p:txBody>
      </p:sp>
      <p:sp>
        <p:nvSpPr>
          <p:cNvPr id="3" name="Text 1"/>
          <p:cNvSpPr/>
          <p:nvPr/>
        </p:nvSpPr>
        <p:spPr>
          <a:xfrm>
            <a:off x="793790" y="241411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AutoShield empowers DevOps and SecOps teams with critical visibility and proactive protection, transforming cloud security from reactive to preventative.</a:t>
            </a:r>
            <a:endParaRPr lang="en-US" sz="1550" dirty="0"/>
          </a:p>
        </p:txBody>
      </p:sp>
      <p:sp>
        <p:nvSpPr>
          <p:cNvPr id="4" name="Text 2"/>
          <p:cNvSpPr/>
          <p:nvPr/>
        </p:nvSpPr>
        <p:spPr>
          <a:xfrm>
            <a:off x="793790" y="337161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3C9C5"/>
                </a:solidFill>
                <a:latin typeface="Noto Serif HK Bold" pitchFamily="34" charset="0"/>
                <a:ea typeface="Noto Serif HK Bold" pitchFamily="34" charset="-122"/>
                <a:cs typeface="Noto Serif HK Bold" pitchFamily="34" charset="-120"/>
              </a:rPr>
              <a:t>100%</a:t>
            </a:r>
            <a:endParaRPr lang="en-US" sz="5150" dirty="0"/>
          </a:p>
        </p:txBody>
      </p:sp>
      <p:sp>
        <p:nvSpPr>
          <p:cNvPr id="5" name="Text 3"/>
          <p:cNvSpPr/>
          <p:nvPr/>
        </p:nvSpPr>
        <p:spPr>
          <a:xfrm>
            <a:off x="1090613" y="427458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Visibility</a:t>
            </a:r>
            <a:endParaRPr lang="en-US" sz="1950" dirty="0"/>
          </a:p>
        </p:txBody>
      </p:sp>
      <p:sp>
        <p:nvSpPr>
          <p:cNvPr id="6" name="Text 4"/>
          <p:cNvSpPr/>
          <p:nvPr/>
        </p:nvSpPr>
        <p:spPr>
          <a:xfrm>
            <a:off x="793790" y="4703802"/>
            <a:ext cx="3074670" cy="1270159"/>
          </a:xfrm>
          <a:prstGeom prst="rect">
            <a:avLst/>
          </a:prstGeom>
          <a:noFill/>
          <a:ln/>
        </p:spPr>
        <p:txBody>
          <a:bodyPr wrap="square" lIns="0" tIns="0" rIns="0" bIns="0" rtlCol="0" anchor="t"/>
          <a:lstStyle/>
          <a:p>
            <a:pPr algn="ctr"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Achieve complete oversight of your AWS resource configurations, eliminating blind spots.</a:t>
            </a:r>
            <a:endParaRPr lang="en-US" sz="1550" dirty="0"/>
          </a:p>
        </p:txBody>
      </p:sp>
      <p:sp>
        <p:nvSpPr>
          <p:cNvPr id="7" name="Text 5"/>
          <p:cNvSpPr/>
          <p:nvPr/>
        </p:nvSpPr>
        <p:spPr>
          <a:xfrm>
            <a:off x="4116467" y="337161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3C9C5"/>
                </a:solidFill>
                <a:latin typeface="Noto Serif HK Bold" pitchFamily="34" charset="0"/>
                <a:ea typeface="Noto Serif HK Bold" pitchFamily="34" charset="-122"/>
                <a:cs typeface="Noto Serif HK Bold" pitchFamily="34" charset="-120"/>
              </a:rPr>
              <a:t>90%</a:t>
            </a:r>
            <a:endParaRPr lang="en-US" sz="5150" dirty="0"/>
          </a:p>
        </p:txBody>
      </p:sp>
      <p:sp>
        <p:nvSpPr>
          <p:cNvPr id="8" name="Text 6"/>
          <p:cNvSpPr/>
          <p:nvPr/>
        </p:nvSpPr>
        <p:spPr>
          <a:xfrm>
            <a:off x="4413290" y="427458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Risk Reduction</a:t>
            </a:r>
            <a:endParaRPr lang="en-US" sz="1950" dirty="0"/>
          </a:p>
        </p:txBody>
      </p:sp>
      <p:sp>
        <p:nvSpPr>
          <p:cNvPr id="9" name="Text 7"/>
          <p:cNvSpPr/>
          <p:nvPr/>
        </p:nvSpPr>
        <p:spPr>
          <a:xfrm>
            <a:off x="4116467" y="4703802"/>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Significantly reduce the risk of accidental data exposure and security incidents.</a:t>
            </a:r>
            <a:endParaRPr lang="en-US" sz="1550" dirty="0"/>
          </a:p>
        </p:txBody>
      </p:sp>
      <p:sp>
        <p:nvSpPr>
          <p:cNvPr id="10" name="Text 8"/>
          <p:cNvSpPr/>
          <p:nvPr/>
        </p:nvSpPr>
        <p:spPr>
          <a:xfrm>
            <a:off x="7439144" y="337161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3C9C5"/>
                </a:solidFill>
                <a:latin typeface="Noto Serif HK Bold" pitchFamily="34" charset="0"/>
                <a:ea typeface="Noto Serif HK Bold" pitchFamily="34" charset="-122"/>
                <a:cs typeface="Noto Serif HK Bold" pitchFamily="34" charset="-120"/>
              </a:rPr>
              <a:t>50%</a:t>
            </a:r>
            <a:endParaRPr lang="en-US" sz="5150" dirty="0"/>
          </a:p>
        </p:txBody>
      </p:sp>
      <p:sp>
        <p:nvSpPr>
          <p:cNvPr id="11" name="Text 9"/>
          <p:cNvSpPr/>
          <p:nvPr/>
        </p:nvSpPr>
        <p:spPr>
          <a:xfrm>
            <a:off x="7735967" y="427458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Compliance</a:t>
            </a:r>
            <a:endParaRPr lang="en-US" sz="1950" dirty="0"/>
          </a:p>
        </p:txBody>
      </p:sp>
      <p:sp>
        <p:nvSpPr>
          <p:cNvPr id="12" name="Text 10"/>
          <p:cNvSpPr/>
          <p:nvPr/>
        </p:nvSpPr>
        <p:spPr>
          <a:xfrm>
            <a:off x="7439144" y="4703802"/>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Improve regulatory compliance posture with continuous monitoring and logging.</a:t>
            </a:r>
            <a:endParaRPr lang="en-US" sz="1550" dirty="0"/>
          </a:p>
        </p:txBody>
      </p:sp>
      <p:sp>
        <p:nvSpPr>
          <p:cNvPr id="13" name="Text 11"/>
          <p:cNvSpPr/>
          <p:nvPr/>
        </p:nvSpPr>
        <p:spPr>
          <a:xfrm>
            <a:off x="10761821" y="3371612"/>
            <a:ext cx="3074789" cy="654963"/>
          </a:xfrm>
          <a:prstGeom prst="rect">
            <a:avLst/>
          </a:prstGeom>
          <a:noFill/>
          <a:ln/>
        </p:spPr>
        <p:txBody>
          <a:bodyPr wrap="none" lIns="0" tIns="0" rIns="0" bIns="0" rtlCol="0" anchor="t"/>
          <a:lstStyle/>
          <a:p>
            <a:pPr algn="ctr" indent="0" marL="0">
              <a:lnSpc>
                <a:spcPts val="5150"/>
              </a:lnSpc>
              <a:buNone/>
            </a:pPr>
            <a:r>
              <a:rPr lang="en-US" sz="5150" b="1" dirty="0">
                <a:solidFill>
                  <a:srgbClr val="D3C9C5"/>
                </a:solidFill>
                <a:latin typeface="Noto Serif HK Bold" pitchFamily="34" charset="0"/>
                <a:ea typeface="Noto Serif HK Bold" pitchFamily="34" charset="-122"/>
                <a:cs typeface="Noto Serif HK Bold" pitchFamily="34" charset="-120"/>
              </a:rPr>
              <a:t>20%</a:t>
            </a:r>
            <a:endParaRPr lang="en-US" sz="5150" dirty="0"/>
          </a:p>
        </p:txBody>
      </p:sp>
      <p:sp>
        <p:nvSpPr>
          <p:cNvPr id="14" name="Text 12"/>
          <p:cNvSpPr/>
          <p:nvPr/>
        </p:nvSpPr>
        <p:spPr>
          <a:xfrm>
            <a:off x="10873621" y="4274582"/>
            <a:ext cx="2851190" cy="310158"/>
          </a:xfrm>
          <a:prstGeom prst="rect">
            <a:avLst/>
          </a:prstGeom>
          <a:noFill/>
          <a:ln/>
        </p:spPr>
        <p:txBody>
          <a:bodyPr wrap="none" lIns="0" tIns="0" rIns="0" bIns="0" rtlCol="0" anchor="t"/>
          <a:lstStyle/>
          <a:p>
            <a:pPr algn="ctr" indent="0" marL="0">
              <a:lnSpc>
                <a:spcPts val="2400"/>
              </a:lnSpc>
              <a:buNone/>
            </a:pPr>
            <a:r>
              <a:rPr lang="en-US" sz="1950" b="1" dirty="0">
                <a:solidFill>
                  <a:srgbClr val="D3C9C5"/>
                </a:solidFill>
                <a:latin typeface="Noto Serif HK Bold" pitchFamily="34" charset="0"/>
                <a:ea typeface="Noto Serif HK Bold" pitchFamily="34" charset="-122"/>
                <a:cs typeface="Noto Serif HK Bold" pitchFamily="34" charset="-120"/>
              </a:rPr>
              <a:t>Operational Efficiency</a:t>
            </a:r>
            <a:endParaRPr lang="en-US" sz="1950" dirty="0"/>
          </a:p>
        </p:txBody>
      </p:sp>
      <p:sp>
        <p:nvSpPr>
          <p:cNvPr id="15" name="Text 13"/>
          <p:cNvSpPr/>
          <p:nvPr/>
        </p:nvSpPr>
        <p:spPr>
          <a:xfrm>
            <a:off x="10761821" y="4703802"/>
            <a:ext cx="3074789" cy="952619"/>
          </a:xfrm>
          <a:prstGeom prst="rect">
            <a:avLst/>
          </a:prstGeom>
          <a:noFill/>
          <a:ln/>
        </p:spPr>
        <p:txBody>
          <a:bodyPr wrap="square" lIns="0" tIns="0" rIns="0" bIns="0" rtlCol="0" anchor="t"/>
          <a:lstStyle/>
          <a:p>
            <a:pPr algn="ctr"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Automate detection, freeing up security teams to focus on higher-value tasks.</a:t>
            </a:r>
            <a:endParaRPr lang="en-US" sz="1550" dirty="0"/>
          </a:p>
        </p:txBody>
      </p:sp>
      <p:sp>
        <p:nvSpPr>
          <p:cNvPr id="16" name="Text 14"/>
          <p:cNvSpPr/>
          <p:nvPr/>
        </p:nvSpPr>
        <p:spPr>
          <a:xfrm>
            <a:off x="793790" y="61972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3C9C5"/>
                </a:solidFill>
                <a:latin typeface="Noto Serif HK" pitchFamily="34" charset="0"/>
                <a:ea typeface="Noto Serif HK" pitchFamily="34" charset="-122"/>
                <a:cs typeface="Noto Serif HK" pitchFamily="34" charset="-120"/>
              </a:rPr>
              <a:t>This project is ideal for interview discussions, a strong portfolio addition, and a practical solution for real-world cloud security deployments.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2025-07-06T10:22:50Z</dcterms:created>
  <dcterms:modified xsi:type="dcterms:W3CDTF">2025-07-06T10:22:50Z</dcterms:modified>
</cp:coreProperties>
</file>